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542" r:id="rId2"/>
    <p:sldId id="782" r:id="rId3"/>
    <p:sldId id="783" r:id="rId4"/>
    <p:sldId id="744" r:id="rId5"/>
    <p:sldId id="759" r:id="rId6"/>
    <p:sldId id="844" r:id="rId7"/>
    <p:sldId id="845" r:id="rId8"/>
    <p:sldId id="760" r:id="rId9"/>
    <p:sldId id="852" r:id="rId10"/>
    <p:sldId id="851" r:id="rId11"/>
    <p:sldId id="853" r:id="rId12"/>
    <p:sldId id="787" r:id="rId13"/>
    <p:sldId id="843" r:id="rId14"/>
    <p:sldId id="791" r:id="rId15"/>
    <p:sldId id="792" r:id="rId16"/>
    <p:sldId id="838" r:id="rId17"/>
    <p:sldId id="793" r:id="rId18"/>
    <p:sldId id="800" r:id="rId19"/>
    <p:sldId id="798" r:id="rId20"/>
    <p:sldId id="799" r:id="rId21"/>
    <p:sldId id="803" r:id="rId22"/>
    <p:sldId id="815" r:id="rId23"/>
    <p:sldId id="804" r:id="rId24"/>
    <p:sldId id="768" r:id="rId25"/>
    <p:sldId id="816" r:id="rId26"/>
    <p:sldId id="847" r:id="rId27"/>
    <p:sldId id="796" r:id="rId28"/>
    <p:sldId id="832" r:id="rId29"/>
    <p:sldId id="812" r:id="rId30"/>
    <p:sldId id="811" r:id="rId31"/>
    <p:sldId id="817" r:id="rId32"/>
    <p:sldId id="834" r:id="rId33"/>
    <p:sldId id="835" r:id="rId34"/>
    <p:sldId id="818" r:id="rId35"/>
    <p:sldId id="819" r:id="rId36"/>
    <p:sldId id="836" r:id="rId37"/>
    <p:sldId id="820" r:id="rId38"/>
    <p:sldId id="837" r:id="rId39"/>
    <p:sldId id="831" r:id="rId40"/>
    <p:sldId id="822" r:id="rId41"/>
    <p:sldId id="849" r:id="rId42"/>
    <p:sldId id="830" r:id="rId43"/>
    <p:sldId id="854" r:id="rId44"/>
    <p:sldId id="855" r:id="rId45"/>
    <p:sldId id="829" r:id="rId46"/>
    <p:sldId id="824" r:id="rId47"/>
    <p:sldId id="779" r:id="rId48"/>
    <p:sldId id="848" r:id="rId49"/>
    <p:sldId id="828" r:id="rId50"/>
    <p:sldId id="825" r:id="rId51"/>
    <p:sldId id="726" r:id="rId52"/>
    <p:sldId id="740" r:id="rId53"/>
    <p:sldId id="725" r:id="rId54"/>
    <p:sldId id="736" r:id="rId55"/>
    <p:sldId id="735" r:id="rId56"/>
    <p:sldId id="732" r:id="rId57"/>
    <p:sldId id="839" r:id="rId58"/>
    <p:sldId id="850" r:id="rId59"/>
    <p:sldId id="814" r:id="rId60"/>
    <p:sldId id="738" r:id="rId61"/>
    <p:sldId id="729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3D6C"/>
    <a:srgbClr val="397DE9"/>
    <a:srgbClr val="CA265B"/>
    <a:srgbClr val="202680"/>
    <a:srgbClr val="3C49F0"/>
    <a:srgbClr val="F2CCD5"/>
    <a:srgbClr val="DEF4FF"/>
    <a:srgbClr val="53BDFF"/>
    <a:srgbClr val="7B8BB3"/>
    <a:srgbClr val="D9CA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50" autoAdjust="0"/>
    <p:restoredTop sz="88944" autoAdjust="0"/>
  </p:normalViewPr>
  <p:slideViewPr>
    <p:cSldViewPr snapToGrid="0" snapToObjects="1">
      <p:cViewPr varScale="1">
        <p:scale>
          <a:sx n="109" d="100"/>
          <a:sy n="109" d="100"/>
        </p:scale>
        <p:origin x="19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42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age-net.org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hyperlink" Target="https://lifearchitect.ai/megatron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7.pn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9.gif"/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s://arxiv.org/pdf/2104.04473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emf"/><Relationship Id="rId5" Type="http://schemas.openxmlformats.org/officeDocument/2006/relationships/image" Target="../media/image37.png"/><Relationship Id="rId4" Type="http://schemas.openxmlformats.org/officeDocument/2006/relationships/image" Target="../media/image4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png"/><Relationship Id="rId3" Type="http://schemas.openxmlformats.org/officeDocument/2006/relationships/image" Target="../media/image45.emf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47.emf"/><Relationship Id="rId15" Type="http://schemas.openxmlformats.org/officeDocument/2006/relationships/image" Target="../media/image37.png"/><Relationship Id="rId10" Type="http://schemas.openxmlformats.org/officeDocument/2006/relationships/image" Target="../media/image31.jpeg"/><Relationship Id="rId4" Type="http://schemas.openxmlformats.org/officeDocument/2006/relationships/image" Target="../media/image46.emf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624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>
              <a:latin typeface="Gill Sans Light"/>
              <a:cs typeface="Gill Sans Light"/>
            </a:endParaRPr>
          </a:p>
          <a:p>
            <a:pPr algn="ctr"/>
            <a:endParaRPr lang="en-US" sz="3500" i="1" dirty="0">
              <a:latin typeface="Gill Sans Light"/>
              <a:cs typeface="Gill Sans Light"/>
            </a:endParaRPr>
          </a:p>
          <a:p>
            <a:pPr algn="ctr"/>
            <a:endParaRPr lang="en-US" sz="4500" b="1" dirty="0">
              <a:latin typeface="Gill Sans Light"/>
              <a:cs typeface="Gill Sans Light"/>
            </a:endParaRPr>
          </a:p>
          <a:p>
            <a:pPr algn="ctr"/>
            <a:br>
              <a:rPr lang="en-US" sz="4500" b="1" dirty="0">
                <a:latin typeface="Gill Sans Light"/>
                <a:cs typeface="Gill Sans Light"/>
              </a:rPr>
            </a:br>
            <a:endParaRPr lang="en-US" sz="2000" b="1" dirty="0">
              <a:latin typeface="Gill Sans Light"/>
              <a:cs typeface="Gill Sans Light"/>
            </a:endParaRPr>
          </a:p>
          <a:p>
            <a:pPr algn="ctr"/>
            <a:endParaRPr lang="en-US" sz="4800" i="1" dirty="0">
              <a:latin typeface="Gill Sans Light"/>
              <a:cs typeface="Gill Sans Light"/>
            </a:endParaRPr>
          </a:p>
          <a:p>
            <a:pPr algn="ctr"/>
            <a:r>
              <a:rPr lang="en-US" sz="4800" i="1" dirty="0">
                <a:latin typeface="Gill Sans Light"/>
                <a:cs typeface="Gill Sans Light"/>
              </a:rPr>
              <a:t>ECE 826</a:t>
            </a:r>
          </a:p>
          <a:p>
            <a:pPr algn="ctr"/>
            <a:endParaRPr lang="en-US" sz="4800" i="1" dirty="0">
              <a:latin typeface="Gill Sans Light"/>
              <a:cs typeface="Gill Sans Light"/>
            </a:endParaRPr>
          </a:p>
          <a:p>
            <a:pPr algn="ctr"/>
            <a:r>
              <a:rPr lang="en-US" sz="4800" i="1" dirty="0">
                <a:latin typeface="Gill Sans Light"/>
                <a:cs typeface="Gill Sans Light"/>
              </a:rPr>
              <a:t>Lecture 1</a:t>
            </a: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496376"/>
            <a:ext cx="9144000" cy="2292082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Gill Sans Light"/>
                <a:cs typeface="Gill Sans Light"/>
              </a:rPr>
              <a:t>Theoretical Foundations of Large-scale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0088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714D6A-F243-C749-9156-5B436D60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437" y="513956"/>
            <a:ext cx="9396667" cy="606267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12658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Gill Sans Light"/>
                <a:cs typeface="Gill Sans Light"/>
              </a:rPr>
              <a:t>Model sizes (language)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478593"/>
            <a:ext cx="474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b="1" dirty="0">
                <a:latin typeface="Gill Sans Light"/>
                <a:cs typeface="Gill Sans Light"/>
              </a:rPr>
              <a:t>Source</a:t>
            </a:r>
            <a:r>
              <a:rPr lang="en-US" dirty="0">
                <a:latin typeface="Gill Sans Light"/>
                <a:cs typeface="Gill Sans Light"/>
              </a:rPr>
              <a:t>: https://</a:t>
            </a:r>
            <a:r>
              <a:rPr lang="en-US" dirty="0" err="1">
                <a:latin typeface="Gill Sans Light"/>
                <a:cs typeface="Gill Sans Light"/>
              </a:rPr>
              <a:t>tinyurl.com</a:t>
            </a:r>
            <a:r>
              <a:rPr lang="en-US" dirty="0">
                <a:latin typeface="Gill Sans Light"/>
                <a:cs typeface="Gill Sans Light"/>
              </a:rPr>
              <a:t>/Megatron-Turing-NLG]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5FB1B5-39C2-474C-BAF1-103146CECD82}"/>
              </a:ext>
            </a:extLst>
          </p:cNvPr>
          <p:cNvSpPr/>
          <p:nvPr/>
        </p:nvSpPr>
        <p:spPr>
          <a:xfrm>
            <a:off x="6085518" y="925723"/>
            <a:ext cx="3175712" cy="438349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~1TB of parameters</a:t>
            </a:r>
          </a:p>
        </p:txBody>
      </p:sp>
    </p:spTree>
    <p:extLst>
      <p:ext uri="{BB962C8B-B14F-4D97-AF65-F5344CB8AC3E}">
        <p14:creationId xmlns:p14="http://schemas.microsoft.com/office/powerpoint/2010/main" val="78225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847B7D01-7A83-F04E-B64D-BBD4457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35" y="1206375"/>
            <a:ext cx="6278716" cy="518270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12658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Gill Sans Light"/>
                <a:cs typeface="Gill Sans Light"/>
              </a:rPr>
              <a:t>Data set sizes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478593"/>
            <a:ext cx="638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b="1" dirty="0">
                <a:latin typeface="Gill Sans Light"/>
                <a:cs typeface="Gill Sans Light"/>
              </a:rPr>
              <a:t>Source</a:t>
            </a:r>
            <a:r>
              <a:rPr lang="en-US" dirty="0">
                <a:latin typeface="Gill Sans Light"/>
                <a:cs typeface="Gill Sans Light"/>
              </a:rPr>
              <a:t>: </a:t>
            </a:r>
            <a:r>
              <a:rPr lang="en-US" dirty="0">
                <a:latin typeface="Gill Sans Light"/>
                <a:cs typeface="Gill Sans Light"/>
                <a:hlinkClick r:id="rId3"/>
              </a:rPr>
              <a:t>https://www.image-net.org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>
                <a:latin typeface="Gill Sans Light"/>
                <a:cs typeface="Gill Sans Light"/>
                <a:hlinkClick r:id="rId4"/>
              </a:rPr>
              <a:t>https://lifearchitect.ai/megatron/</a:t>
            </a:r>
            <a:r>
              <a:rPr lang="en-US" dirty="0">
                <a:latin typeface="Gill Sans Light"/>
                <a:cs typeface="Gill Sans Light"/>
              </a:rPr>
              <a:t>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D6C82E-A86A-204C-8288-AFCF98EB6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42" y="849241"/>
            <a:ext cx="3155864" cy="422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7A076E-D11D-7C48-991C-D086448A71D4}"/>
              </a:ext>
            </a:extLst>
          </p:cNvPr>
          <p:cNvSpPr txBox="1"/>
          <p:nvPr/>
        </p:nvSpPr>
        <p:spPr>
          <a:xfrm>
            <a:off x="3491136" y="810236"/>
            <a:ext cx="5875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Gill Sans Light"/>
                <a:cs typeface="Gill Sans Light"/>
              </a:rPr>
              <a:t>(ILSVRC) 1.2 mil 256 x 256 images = 150 GB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84FB76-5BE2-E24D-84C7-2CA565258C06}"/>
              </a:ext>
            </a:extLst>
          </p:cNvPr>
          <p:cNvCxnSpPr>
            <a:cxnSpLocks/>
          </p:cNvCxnSpPr>
          <p:nvPr/>
        </p:nvCxnSpPr>
        <p:spPr>
          <a:xfrm>
            <a:off x="1108609" y="6416984"/>
            <a:ext cx="2605635" cy="0"/>
          </a:xfrm>
          <a:prstGeom prst="line">
            <a:avLst/>
          </a:prstGeom>
          <a:ln w="57150">
            <a:solidFill>
              <a:srgbClr val="FB3D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E8601C7-C24D-6A4A-BE5B-80B2BA706B86}"/>
              </a:ext>
            </a:extLst>
          </p:cNvPr>
          <p:cNvSpPr/>
          <p:nvPr/>
        </p:nvSpPr>
        <p:spPr>
          <a:xfrm>
            <a:off x="-16196" y="1582631"/>
            <a:ext cx="9144000" cy="3925324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We need to train huge</a:t>
            </a:r>
            <a:r>
              <a:rPr lang="en-US" sz="5000" b="1" dirty="0">
                <a:latin typeface="Gill Sans Light"/>
                <a:cs typeface="Gill Sans Light"/>
              </a:rPr>
              <a:t> </a:t>
            </a:r>
            <a:r>
              <a:rPr lang="en-US" sz="5000" dirty="0">
                <a:latin typeface="Gill Sans Light"/>
                <a:cs typeface="Gill Sans Light"/>
              </a:rPr>
              <a:t>models on enormous data sets</a:t>
            </a:r>
          </a:p>
        </p:txBody>
      </p:sp>
    </p:spTree>
    <p:extLst>
      <p:ext uri="{BB962C8B-B14F-4D97-AF65-F5344CB8AC3E}">
        <p14:creationId xmlns:p14="http://schemas.microsoft.com/office/powerpoint/2010/main" val="127549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rved Up Arrow 5"/>
          <p:cNvSpPr/>
          <p:nvPr/>
        </p:nvSpPr>
        <p:spPr>
          <a:xfrm>
            <a:off x="1800192" y="2886879"/>
            <a:ext cx="5805272" cy="1954483"/>
          </a:xfrm>
          <a:prstGeom prst="curved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67796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Let’s unpack things a bit</a:t>
            </a:r>
          </a:p>
        </p:txBody>
      </p:sp>
      <p:sp>
        <p:nvSpPr>
          <p:cNvPr id="3" name="Rectangle 2"/>
          <p:cNvSpPr/>
          <p:nvPr/>
        </p:nvSpPr>
        <p:spPr>
          <a:xfrm>
            <a:off x="2832860" y="3251923"/>
            <a:ext cx="3391061" cy="642011"/>
          </a:xfrm>
          <a:prstGeom prst="rect">
            <a:avLst/>
          </a:prstGeom>
          <a:solidFill>
            <a:srgbClr val="202680">
              <a:alpha val="3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00" dirty="0">
                <a:solidFill>
                  <a:schemeClr val="tx1"/>
                </a:solidFill>
                <a:latin typeface="Gill Sans Light"/>
                <a:cs typeface="Gill Sans Light"/>
              </a:rPr>
              <a:t>Small Detour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841362"/>
            <a:ext cx="9144000" cy="1816012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The Machine Learning Pipeline</a:t>
            </a:r>
          </a:p>
        </p:txBody>
      </p:sp>
    </p:spTree>
    <p:extLst>
      <p:ext uri="{BB962C8B-B14F-4D97-AF65-F5344CB8AC3E}">
        <p14:creationId xmlns:p14="http://schemas.microsoft.com/office/powerpoint/2010/main" val="73291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3462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907410" y="3417254"/>
            <a:ext cx="4299281" cy="3153226"/>
            <a:chOff x="2091502" y="3524169"/>
            <a:chExt cx="4587464" cy="3248647"/>
          </a:xfrm>
        </p:grpSpPr>
        <p:pic>
          <p:nvPicPr>
            <p:cNvPr id="33" name="Picture 32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34" name="Picture 33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35" name="Picture 34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37" name="Picture 36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38" name="Picture 37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4270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907410" y="3417254"/>
            <a:ext cx="4299281" cy="3153226"/>
            <a:chOff x="2091502" y="3524169"/>
            <a:chExt cx="4587464" cy="3248647"/>
          </a:xfrm>
        </p:grpSpPr>
        <p:pic>
          <p:nvPicPr>
            <p:cNvPr id="33" name="Picture 32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34" name="Picture 33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35" name="Picture 34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37" name="Picture 36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38" name="Picture 37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5798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7520"/>
            <a:ext cx="910850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pPr algn="ctr"/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Simple idea, inspired by inductive human learning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94773" y="4109723"/>
            <a:ext cx="2672690" cy="801372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latin typeface="Gill Sans Light"/>
                <a:cs typeface="Gill Sans Light"/>
              </a:rPr>
              <a:t>Show it a lot of </a:t>
            </a:r>
            <a:r>
              <a:rPr lang="en-US" sz="2300" b="1" dirty="0">
                <a:latin typeface="Gill Sans Light"/>
                <a:cs typeface="Gill Sans Light"/>
              </a:rPr>
              <a:t>labeled</a:t>
            </a:r>
            <a:r>
              <a:rPr lang="en-US" sz="2300" dirty="0">
                <a:latin typeface="Gill Sans Light"/>
                <a:cs typeface="Gill Sans Light"/>
              </a:rPr>
              <a:t> examples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05904" y="4109723"/>
            <a:ext cx="2672690" cy="801372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latin typeface="Gill Sans Light"/>
                <a:cs typeface="Gill Sans Light"/>
              </a:rPr>
              <a:t> predictions</a:t>
            </a:r>
            <a:r>
              <a:rPr lang="en-US" sz="2300" dirty="0">
                <a:latin typeface="Gill Sans Light"/>
                <a:cs typeface="Gill Sans Light"/>
              </a:rPr>
              <a:t> of labels on unseen data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3941588" y="3817542"/>
            <a:ext cx="981324" cy="1494239"/>
          </a:xfrm>
          <a:prstGeom prst="rightArrow">
            <a:avLst/>
          </a:prstGeom>
          <a:solidFill>
            <a:srgbClr val="FB3D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4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264" y="2803403"/>
            <a:ext cx="2617655" cy="1695174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pic>
        <p:nvPicPr>
          <p:cNvPr id="2" name="Picture 1" descr="universe.tif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3" y="43290"/>
            <a:ext cx="13606772" cy="672885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727505" y="3073657"/>
            <a:ext cx="981324" cy="1494239"/>
          </a:xfrm>
          <a:prstGeom prst="rightArrow">
            <a:avLst/>
          </a:prstGeom>
          <a:solidFill>
            <a:srgbClr val="FB3D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11624" y="1347123"/>
            <a:ext cx="2704507" cy="642011"/>
          </a:xfrm>
          <a:prstGeom prst="rect">
            <a:avLst/>
          </a:prstGeom>
          <a:solidFill>
            <a:srgbClr val="20268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00" dirty="0">
                <a:solidFill>
                  <a:schemeClr val="tx1"/>
                </a:solidFill>
                <a:latin typeface="Gill Sans Light"/>
                <a:cs typeface="Gill Sans Light"/>
              </a:rPr>
              <a:t>From This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61163" y="1165993"/>
            <a:ext cx="2826300" cy="1040210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bg1"/>
                </a:solidFill>
                <a:latin typeface="Gill Sans Light"/>
                <a:cs typeface="Gill Sans Light"/>
              </a:rPr>
              <a:t>To this</a:t>
            </a:r>
          </a:p>
        </p:txBody>
      </p:sp>
    </p:spTree>
    <p:extLst>
      <p:ext uri="{BB962C8B-B14F-4D97-AF65-F5344CB8AC3E}">
        <p14:creationId xmlns:p14="http://schemas.microsoft.com/office/powerpoint/2010/main" val="271547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539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077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Training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55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Training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8968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4324" y="4941055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95481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Intros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61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Instructor</a:t>
            </a:r>
          </a:p>
          <a:p>
            <a:pPr algn="ctr"/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Dimitris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Papailiopoulos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err="1">
                <a:solidFill>
                  <a:srgbClr val="137CF8"/>
                </a:solidFill>
                <a:latin typeface="Courier"/>
                <a:cs typeface="Courier"/>
              </a:rPr>
              <a:t>dimitris@papail.io</a:t>
            </a:r>
            <a:br>
              <a:rPr lang="en-US" sz="2500" dirty="0">
                <a:solidFill>
                  <a:srgbClr val="137CF8"/>
                </a:solidFill>
                <a:latin typeface="Courier"/>
                <a:cs typeface="Courier"/>
              </a:rPr>
            </a:br>
            <a:r>
              <a:rPr lang="en-US" sz="2500" dirty="0" err="1">
                <a:solidFill>
                  <a:srgbClr val="202680"/>
                </a:solidFill>
                <a:latin typeface="Courier"/>
                <a:cs typeface="Courier"/>
              </a:rPr>
              <a:t>dimitris@ece.wisc.edu</a:t>
            </a:r>
            <a:endParaRPr lang="en-US" sz="2500" dirty="0">
              <a:solidFill>
                <a:srgbClr val="202680"/>
              </a:solidFill>
              <a:latin typeface="Courier"/>
              <a:cs typeface="Courier"/>
            </a:endParaRPr>
          </a:p>
          <a:p>
            <a:pPr marL="457200" indent="-457200">
              <a:buFont typeface="Arial"/>
              <a:buChar char="•"/>
            </a:pPr>
            <a:r>
              <a:rPr lang="en-US" sz="3200" i="1" dirty="0">
                <a:solidFill>
                  <a:srgbClr val="7F7F7F"/>
                </a:solidFill>
                <a:latin typeface="Gill Sans Light"/>
                <a:cs typeface="Gill Sans Light"/>
              </a:rPr>
              <a:t>Times</a:t>
            </a:r>
          </a:p>
          <a:p>
            <a:pPr algn="ctr"/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Tu. + Thu. @ 9:30 - 10:45pm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i="1" dirty="0">
                <a:solidFill>
                  <a:srgbClr val="7F7F7F"/>
                </a:solidFill>
                <a:latin typeface="Gill Sans Light"/>
                <a:cs typeface="Gill Sans Light"/>
              </a:rPr>
              <a:t>Office Hours:</a:t>
            </a:r>
          </a:p>
          <a:p>
            <a:pPr algn="ctr"/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Just send an email, </a:t>
            </a:r>
          </a:p>
          <a:p>
            <a:pPr algn="ctr"/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and we’ll arrange a mutually convenient time.</a:t>
            </a:r>
          </a:p>
          <a:p>
            <a:pPr marL="457200" indent="-457200">
              <a:buFont typeface="Arial"/>
              <a:buChar char="•"/>
            </a:pPr>
            <a:r>
              <a:rPr lang="en-US" sz="3200" i="1" dirty="0">
                <a:solidFill>
                  <a:srgbClr val="7F7F7F"/>
                </a:solidFill>
                <a:latin typeface="Gill Sans Light"/>
                <a:cs typeface="Gill Sans Light"/>
              </a:rPr>
              <a:t>Webpage:</a:t>
            </a:r>
          </a:p>
          <a:p>
            <a:pPr algn="ctr"/>
            <a:r>
              <a:rPr lang="en-US" sz="2500" dirty="0" err="1">
                <a:solidFill>
                  <a:srgbClr val="137CF8"/>
                </a:solidFill>
                <a:latin typeface="Courier"/>
                <a:cs typeface="Courier"/>
              </a:rPr>
              <a:t>papail.io</a:t>
            </a:r>
            <a:r>
              <a:rPr lang="en-US" sz="2500" dirty="0">
                <a:solidFill>
                  <a:srgbClr val="137CF8"/>
                </a:solidFill>
                <a:latin typeface="Courier"/>
                <a:cs typeface="Courier"/>
              </a:rPr>
              <a:t>/826</a:t>
            </a:r>
          </a:p>
          <a:p>
            <a:pPr algn="ctr"/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51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718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Training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8968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4324" y="4941055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Model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6204458" y="3202177"/>
            <a:ext cx="936885" cy="1122937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 rot="5400000">
            <a:off x="6343426" y="4430578"/>
            <a:ext cx="484641" cy="499418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296983" y="5323386"/>
            <a:ext cx="484642" cy="582427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71537" y="5108787"/>
            <a:ext cx="2023165" cy="8700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Gill Sans Light"/>
                <a:cs typeface="Gill Sans Light"/>
              </a:rPr>
              <a:t>predicted</a:t>
            </a:r>
          </a:p>
          <a:p>
            <a:pPr algn="ctr"/>
            <a:r>
              <a:rPr lang="en-US" sz="2500" dirty="0">
                <a:solidFill>
                  <a:schemeClr val="tx1"/>
                </a:solidFill>
                <a:latin typeface="Gill Sans Light"/>
                <a:cs typeface="Gill Sans Light"/>
              </a:rPr>
              <a:t>label:</a:t>
            </a:r>
          </a:p>
          <a:p>
            <a:pPr algn="ctr"/>
            <a:r>
              <a:rPr lang="en-US" sz="2500" b="1" dirty="0">
                <a:solidFill>
                  <a:schemeClr val="tx1"/>
                </a:solidFill>
                <a:latin typeface="Gill Sans Light"/>
                <a:cs typeface="Gill Sans Light"/>
              </a:rPr>
              <a:t>“dog”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069968" y="3202177"/>
            <a:ext cx="2358386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Gill Sans Light"/>
                <a:cs typeface="Gill Sans Light"/>
              </a:rPr>
              <a:t>Test (unseen) Data</a:t>
            </a:r>
          </a:p>
        </p:txBody>
      </p:sp>
    </p:spTree>
    <p:extLst>
      <p:ext uri="{BB962C8B-B14F-4D97-AF65-F5344CB8AC3E}">
        <p14:creationId xmlns:p14="http://schemas.microsoft.com/office/powerpoint/2010/main" val="173947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2" grpId="0" animBg="1"/>
      <p:bldP spid="19" grpId="0" animBg="1"/>
      <p:bldP spid="22" grpId="0" animBg="1"/>
      <p:bldP spid="23" grpId="0" animBg="1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Input Data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rgbClr val="137C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ill Sans Light"/>
                <a:cs typeface="Gill Sans Light"/>
              </a:rPr>
              <a:t>Data Preparation/ Model selection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Training</a:t>
            </a: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Model</a:t>
            </a: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Test Data</a:t>
            </a: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633147" y="3540311"/>
            <a:ext cx="359499" cy="1542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52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5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Input Data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rgbClr val="137C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ill Sans Light"/>
                <a:cs typeface="Gill Sans Light"/>
              </a:rPr>
              <a:t>Data Preparation/ Model selection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Training</a:t>
            </a: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Model</a:t>
            </a: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Test Data</a:t>
            </a: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633147" y="3540311"/>
            <a:ext cx="359499" cy="1542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5400000">
            <a:off x="4658802" y="3074306"/>
            <a:ext cx="12700" cy="2348138"/>
          </a:xfrm>
          <a:prstGeom prst="bentConnector3">
            <a:avLst>
              <a:gd name="adj1" fmla="val 6148260"/>
            </a:avLst>
          </a:prstGeom>
          <a:ln w="57150" cmpd="sng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40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1" animBg="1"/>
      <p:bldP spid="5" grpId="1" animBg="1"/>
      <p:bldP spid="1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B5B6BAA-ADE8-254D-AB75-E6029389A8D3}"/>
              </a:ext>
            </a:extLst>
          </p:cNvPr>
          <p:cNvSpPr txBox="1"/>
          <p:nvPr/>
        </p:nvSpPr>
        <p:spPr>
          <a:xfrm>
            <a:off x="35496" y="980728"/>
            <a:ext cx="9108504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Data cleaning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Data normalization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Handling missing/noisy data/outliers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Removal of unwanted features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Putting in the appropriate format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Data Augmentation</a:t>
            </a:r>
          </a:p>
          <a:p>
            <a:endParaRPr lang="en-US" sz="2300" i="1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i="1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Gill Sans Light"/>
                <a:cs typeface="Gill Sans Light"/>
              </a:rPr>
              <a:t>Data Preparation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5844679"/>
            <a:ext cx="9144000" cy="774057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>
                <a:latin typeface="Gill Sans Light"/>
                <a:cs typeface="Gill Sans Light"/>
              </a:rPr>
              <a:t>Make the most out of your data</a:t>
            </a:r>
          </a:p>
        </p:txBody>
      </p:sp>
    </p:spTree>
    <p:extLst>
      <p:ext uri="{BB962C8B-B14F-4D97-AF65-F5344CB8AC3E}">
        <p14:creationId xmlns:p14="http://schemas.microsoft.com/office/powerpoint/2010/main" val="106353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82842" y="152643"/>
            <a:ext cx="71186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Gill Sans Light"/>
                <a:cs typeface="Gill Sans Light"/>
              </a:rPr>
              <a:t>Choose your predictor </a:t>
            </a:r>
          </a:p>
          <a:p>
            <a:pPr algn="ctr"/>
            <a:r>
              <a:rPr lang="en-US" sz="3500" dirty="0">
                <a:latin typeface="Gill Sans Light"/>
                <a:cs typeface="Gill Sans Light"/>
              </a:rPr>
              <a:t>(hypothesis class)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270541" y="3395844"/>
            <a:ext cx="1914818" cy="1813908"/>
            <a:chOff x="2064679" y="3473926"/>
            <a:chExt cx="1914818" cy="1813908"/>
          </a:xfrm>
        </p:grpSpPr>
        <p:sp>
          <p:nvSpPr>
            <p:cNvPr id="2" name="Freeform 1"/>
            <p:cNvSpPr/>
            <p:nvPr/>
          </p:nvSpPr>
          <p:spPr>
            <a:xfrm>
              <a:off x="2064679" y="3473926"/>
              <a:ext cx="1474917" cy="1813908"/>
            </a:xfrm>
            <a:custGeom>
              <a:avLst/>
              <a:gdLst>
                <a:gd name="connsiteX0" fmla="*/ 290177 w 1474917"/>
                <a:gd name="connsiteY0" fmla="*/ 1721985 h 1813908"/>
                <a:gd name="connsiteX1" fmla="*/ 763170 w 1474917"/>
                <a:gd name="connsiteY1" fmla="*/ 1294321 h 1813908"/>
                <a:gd name="connsiteX2" fmla="*/ 905716 w 1474917"/>
                <a:gd name="connsiteY2" fmla="*/ 665786 h 1813908"/>
                <a:gd name="connsiteX3" fmla="*/ 1437024 w 1474917"/>
                <a:gd name="connsiteY3" fmla="*/ 529711 h 1813908"/>
                <a:gd name="connsiteX4" fmla="*/ 1287998 w 1474917"/>
                <a:gd name="connsiteY4" fmla="*/ 11332 h 1813908"/>
                <a:gd name="connsiteX5" fmla="*/ 141151 w 1474917"/>
                <a:gd name="connsiteY5" fmla="*/ 231643 h 1813908"/>
                <a:gd name="connsiteX6" fmla="*/ 11564 w 1474917"/>
                <a:gd name="connsiteY6" fmla="*/ 905537 h 1813908"/>
                <a:gd name="connsiteX7" fmla="*/ 76358 w 1474917"/>
                <a:gd name="connsiteY7" fmla="*/ 1741424 h 1813908"/>
                <a:gd name="connsiteX8" fmla="*/ 290177 w 1474917"/>
                <a:gd name="connsiteY8" fmla="*/ 1721985 h 181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4917" h="1813908">
                  <a:moveTo>
                    <a:pt x="290177" y="1721985"/>
                  </a:moveTo>
                  <a:cubicBezTo>
                    <a:pt x="404646" y="1647468"/>
                    <a:pt x="660580" y="1470354"/>
                    <a:pt x="763170" y="1294321"/>
                  </a:cubicBezTo>
                  <a:cubicBezTo>
                    <a:pt x="865760" y="1118288"/>
                    <a:pt x="793407" y="793221"/>
                    <a:pt x="905716" y="665786"/>
                  </a:cubicBezTo>
                  <a:cubicBezTo>
                    <a:pt x="1018025" y="538351"/>
                    <a:pt x="1373310" y="638787"/>
                    <a:pt x="1437024" y="529711"/>
                  </a:cubicBezTo>
                  <a:cubicBezTo>
                    <a:pt x="1500738" y="420635"/>
                    <a:pt x="1503977" y="61010"/>
                    <a:pt x="1287998" y="11332"/>
                  </a:cubicBezTo>
                  <a:cubicBezTo>
                    <a:pt x="1072019" y="-38346"/>
                    <a:pt x="353890" y="82609"/>
                    <a:pt x="141151" y="231643"/>
                  </a:cubicBezTo>
                  <a:cubicBezTo>
                    <a:pt x="-71588" y="380677"/>
                    <a:pt x="22363" y="653907"/>
                    <a:pt x="11564" y="905537"/>
                  </a:cubicBezTo>
                  <a:cubicBezTo>
                    <a:pt x="765" y="1157167"/>
                    <a:pt x="26683" y="1607509"/>
                    <a:pt x="76358" y="1741424"/>
                  </a:cubicBezTo>
                  <a:cubicBezTo>
                    <a:pt x="126033" y="1875339"/>
                    <a:pt x="175708" y="1796502"/>
                    <a:pt x="290177" y="1721985"/>
                  </a:cubicBezTo>
                  <a:close/>
                </a:path>
              </a:pathLst>
            </a:custGeom>
            <a:solidFill>
              <a:srgbClr val="3C49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195766" y="3621243"/>
              <a:ext cx="1783731" cy="1314075"/>
              <a:chOff x="1471461" y="1013933"/>
              <a:chExt cx="6068230" cy="3924844"/>
            </a:xfrm>
          </p:grpSpPr>
          <p:pic>
            <p:nvPicPr>
              <p:cNvPr id="80" name="Picture 79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81" name="Picture 80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82" name="Picture 81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84" name="Picture 83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85" name="Picture 84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9776" y="2957877"/>
                <a:ext cx="1327950" cy="771068"/>
              </a:xfrm>
              <a:prstGeom prst="rect">
                <a:avLst/>
              </a:prstGeom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1750601" y="3354894"/>
            <a:ext cx="1893318" cy="1969842"/>
            <a:chOff x="5149099" y="3409075"/>
            <a:chExt cx="1893318" cy="1969842"/>
          </a:xfrm>
        </p:grpSpPr>
        <p:grpSp>
          <p:nvGrpSpPr>
            <p:cNvPr id="90" name="Group 89"/>
            <p:cNvGrpSpPr/>
            <p:nvPr/>
          </p:nvGrpSpPr>
          <p:grpSpPr>
            <a:xfrm>
              <a:off x="5149099" y="3591985"/>
              <a:ext cx="1783731" cy="1314075"/>
              <a:chOff x="1471461" y="1013933"/>
              <a:chExt cx="6068230" cy="3924844"/>
            </a:xfrm>
          </p:grpSpPr>
          <p:pic>
            <p:nvPicPr>
              <p:cNvPr id="91" name="Picture 90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92" name="Picture 91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93" name="Picture 92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95" name="Picture 94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96" name="Picture 95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9776" y="2957877"/>
                <a:ext cx="1327950" cy="771068"/>
              </a:xfrm>
              <a:prstGeom prst="rect">
                <a:avLst/>
              </a:prstGeom>
            </p:spPr>
          </p:pic>
        </p:grpSp>
        <p:sp>
          <p:nvSpPr>
            <p:cNvPr id="4" name="Freeform 3"/>
            <p:cNvSpPr/>
            <p:nvPr/>
          </p:nvSpPr>
          <p:spPr>
            <a:xfrm>
              <a:off x="5927051" y="3409075"/>
              <a:ext cx="1115366" cy="1969842"/>
            </a:xfrm>
            <a:custGeom>
              <a:avLst/>
              <a:gdLst>
                <a:gd name="connsiteX0" fmla="*/ 539761 w 1848592"/>
                <a:gd name="connsiteY0" fmla="*/ 1969842 h 1969842"/>
                <a:gd name="connsiteX1" fmla="*/ 8453 w 1848592"/>
                <a:gd name="connsiteY1" fmla="*/ 1451463 h 1969842"/>
                <a:gd name="connsiteX2" fmla="*/ 338900 w 1848592"/>
                <a:gd name="connsiteY2" fmla="*/ 602616 h 1969842"/>
                <a:gd name="connsiteX3" fmla="*/ 1848592 w 1848592"/>
                <a:gd name="connsiteY3" fmla="*/ 0 h 196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8592" h="1969842">
                  <a:moveTo>
                    <a:pt x="539761" y="1969842"/>
                  </a:moveTo>
                  <a:cubicBezTo>
                    <a:pt x="290845" y="1824588"/>
                    <a:pt x="41930" y="1679334"/>
                    <a:pt x="8453" y="1451463"/>
                  </a:cubicBezTo>
                  <a:cubicBezTo>
                    <a:pt x="-25024" y="1223592"/>
                    <a:pt x="32210" y="844526"/>
                    <a:pt x="338900" y="602616"/>
                  </a:cubicBezTo>
                  <a:cubicBezTo>
                    <a:pt x="645590" y="360706"/>
                    <a:pt x="1848592" y="0"/>
                    <a:pt x="1848592" y="0"/>
                  </a:cubicBezTo>
                </a:path>
              </a:pathLst>
            </a:custGeom>
            <a:ln w="57150" cmpd="sng">
              <a:solidFill>
                <a:srgbClr val="3C49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71993" y="1399086"/>
            <a:ext cx="2502342" cy="1804046"/>
            <a:chOff x="6271993" y="1399086"/>
            <a:chExt cx="2502342" cy="1804046"/>
          </a:xfrm>
        </p:grpSpPr>
        <p:grpSp>
          <p:nvGrpSpPr>
            <p:cNvPr id="69" name="Group 68"/>
            <p:cNvGrpSpPr/>
            <p:nvPr/>
          </p:nvGrpSpPr>
          <p:grpSpPr>
            <a:xfrm>
              <a:off x="6564907" y="1567784"/>
              <a:ext cx="1783731" cy="1314075"/>
              <a:chOff x="1471461" y="1013933"/>
              <a:chExt cx="6068230" cy="3924844"/>
            </a:xfrm>
          </p:grpSpPr>
          <p:pic>
            <p:nvPicPr>
              <p:cNvPr id="70" name="Picture 69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71" name="Picture 70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72" name="Picture 71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74" name="Picture 73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75" name="Picture 74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9776" y="2957877"/>
                <a:ext cx="1327950" cy="771068"/>
              </a:xfrm>
              <a:prstGeom prst="rect">
                <a:avLst/>
              </a:prstGeom>
            </p:spPr>
          </p:pic>
        </p:grpSp>
        <p:sp>
          <p:nvSpPr>
            <p:cNvPr id="44" name="Freeform 43"/>
            <p:cNvSpPr/>
            <p:nvPr/>
          </p:nvSpPr>
          <p:spPr>
            <a:xfrm>
              <a:off x="6271993" y="1399086"/>
              <a:ext cx="2502342" cy="1804046"/>
            </a:xfrm>
            <a:custGeom>
              <a:avLst/>
              <a:gdLst>
                <a:gd name="connsiteX0" fmla="*/ 34424 w 7033626"/>
                <a:gd name="connsiteY0" fmla="*/ 4238093 h 4238093"/>
                <a:gd name="connsiteX1" fmla="*/ 93489 w 7033626"/>
                <a:gd name="connsiteY1" fmla="*/ 3396303 h 4238093"/>
                <a:gd name="connsiteX2" fmla="*/ 831801 w 7033626"/>
                <a:gd name="connsiteY2" fmla="*/ 3012329 h 4238093"/>
                <a:gd name="connsiteX3" fmla="*/ 2145998 w 7033626"/>
                <a:gd name="connsiteY3" fmla="*/ 3071402 h 4238093"/>
                <a:gd name="connsiteX4" fmla="*/ 3637389 w 7033626"/>
                <a:gd name="connsiteY4" fmla="*/ 1535505 h 4238093"/>
                <a:gd name="connsiteX5" fmla="*/ 4803923 w 7033626"/>
                <a:gd name="connsiteY5" fmla="*/ 1313982 h 4238093"/>
                <a:gd name="connsiteX6" fmla="*/ 5926158 w 7033626"/>
                <a:gd name="connsiteY6" fmla="*/ 58682 h 4238093"/>
                <a:gd name="connsiteX7" fmla="*/ 7033626 w 7033626"/>
                <a:gd name="connsiteY7" fmla="*/ 191596 h 423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33626" h="4238093">
                  <a:moveTo>
                    <a:pt x="34424" y="4238093"/>
                  </a:moveTo>
                  <a:cubicBezTo>
                    <a:pt x="-2492" y="3919345"/>
                    <a:pt x="-39407" y="3600597"/>
                    <a:pt x="93489" y="3396303"/>
                  </a:cubicBezTo>
                  <a:cubicBezTo>
                    <a:pt x="226385" y="3192009"/>
                    <a:pt x="489716" y="3066479"/>
                    <a:pt x="831801" y="3012329"/>
                  </a:cubicBezTo>
                  <a:cubicBezTo>
                    <a:pt x="1173886" y="2958179"/>
                    <a:pt x="1678400" y="3317539"/>
                    <a:pt x="2145998" y="3071402"/>
                  </a:cubicBezTo>
                  <a:cubicBezTo>
                    <a:pt x="2613596" y="2825265"/>
                    <a:pt x="3194402" y="1828408"/>
                    <a:pt x="3637389" y="1535505"/>
                  </a:cubicBezTo>
                  <a:cubicBezTo>
                    <a:pt x="4080376" y="1242602"/>
                    <a:pt x="4422462" y="1560119"/>
                    <a:pt x="4803923" y="1313982"/>
                  </a:cubicBezTo>
                  <a:cubicBezTo>
                    <a:pt x="5185384" y="1067845"/>
                    <a:pt x="5554541" y="245746"/>
                    <a:pt x="5926158" y="58682"/>
                  </a:cubicBezTo>
                  <a:cubicBezTo>
                    <a:pt x="6297775" y="-128382"/>
                    <a:pt x="7033626" y="191596"/>
                    <a:pt x="7033626" y="191596"/>
                  </a:cubicBezTo>
                </a:path>
              </a:pathLst>
            </a:custGeom>
            <a:ln w="76200" cmpd="sng">
              <a:solidFill>
                <a:srgbClr val="3C49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225836" y="1478323"/>
            <a:ext cx="2315467" cy="1605785"/>
            <a:chOff x="3225836" y="1478323"/>
            <a:chExt cx="2315467" cy="1605785"/>
          </a:xfrm>
        </p:grpSpPr>
        <p:grpSp>
          <p:nvGrpSpPr>
            <p:cNvPr id="58" name="Group 57"/>
            <p:cNvGrpSpPr/>
            <p:nvPr/>
          </p:nvGrpSpPr>
          <p:grpSpPr>
            <a:xfrm>
              <a:off x="3516812" y="1594799"/>
              <a:ext cx="1783731" cy="1314075"/>
              <a:chOff x="1471461" y="1013933"/>
              <a:chExt cx="6068230" cy="3924844"/>
            </a:xfrm>
          </p:grpSpPr>
          <p:pic>
            <p:nvPicPr>
              <p:cNvPr id="59" name="Picture 58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60" name="Picture 59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61" name="Picture 60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63" name="Picture 62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64" name="Picture 63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09676" y="2957877"/>
                <a:ext cx="1327949" cy="771068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3225836" y="1478323"/>
              <a:ext cx="2315467" cy="1605785"/>
              <a:chOff x="1082842" y="843925"/>
              <a:chExt cx="6964764" cy="4039633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flipV="1">
                <a:off x="1082842" y="3913583"/>
                <a:ext cx="1257566" cy="969975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2340408" y="3728945"/>
                <a:ext cx="1277974" cy="184638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3618382" y="2381895"/>
                <a:ext cx="1113056" cy="1347050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4731438" y="2381895"/>
                <a:ext cx="1367023" cy="0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6098461" y="1200775"/>
                <a:ext cx="222239" cy="1181120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6320700" y="843925"/>
                <a:ext cx="1726906" cy="356850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153541" y="1521284"/>
            <a:ext cx="2093211" cy="1389832"/>
            <a:chOff x="153541" y="1521284"/>
            <a:chExt cx="2093211" cy="1389832"/>
          </a:xfrm>
        </p:grpSpPr>
        <p:grpSp>
          <p:nvGrpSpPr>
            <p:cNvPr id="47" name="Group 46"/>
            <p:cNvGrpSpPr/>
            <p:nvPr/>
          </p:nvGrpSpPr>
          <p:grpSpPr>
            <a:xfrm>
              <a:off x="418327" y="1597041"/>
              <a:ext cx="1783731" cy="1314075"/>
              <a:chOff x="1471461" y="1013933"/>
              <a:chExt cx="6068230" cy="3924844"/>
            </a:xfrm>
          </p:grpSpPr>
          <p:pic>
            <p:nvPicPr>
              <p:cNvPr id="48" name="Picture 47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49" name="Picture 48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50" name="Picture 49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52" name="Picture 51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53" name="Picture 52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9776" y="2957877"/>
                <a:ext cx="1327950" cy="771068"/>
              </a:xfrm>
              <a:prstGeom prst="rect">
                <a:avLst/>
              </a:prstGeom>
            </p:spPr>
          </p:pic>
        </p:grpSp>
        <p:cxnSp>
          <p:nvCxnSpPr>
            <p:cNvPr id="27" name="Straight Connector 26"/>
            <p:cNvCxnSpPr/>
            <p:nvPr/>
          </p:nvCxnSpPr>
          <p:spPr>
            <a:xfrm flipV="1">
              <a:off x="153541" y="1521284"/>
              <a:ext cx="2093211" cy="1389832"/>
            </a:xfrm>
            <a:prstGeom prst="line">
              <a:avLst/>
            </a:prstGeom>
            <a:ln w="76200" cmpd="sng">
              <a:solidFill>
                <a:srgbClr val="5266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" name="Rectangle 101"/>
          <p:cNvSpPr/>
          <p:nvPr/>
        </p:nvSpPr>
        <p:spPr>
          <a:xfrm>
            <a:off x="0" y="5676880"/>
            <a:ext cx="9144000" cy="1175888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>
                <a:latin typeface="Gill Sans Light"/>
                <a:cs typeface="Gill Sans Light"/>
              </a:rPr>
              <a:t>Pick a predictor that</a:t>
            </a:r>
          </a:p>
          <a:p>
            <a:pPr algn="ctr"/>
            <a:r>
              <a:rPr lang="en-US" sz="3200" dirty="0">
                <a:latin typeface="Gill Sans Light"/>
                <a:cs typeface="Gill Sans Light"/>
              </a:rPr>
              <a:t>1) Is expressive 2) is easy to train 3) doesn’t </a:t>
            </a:r>
            <a:r>
              <a:rPr lang="en-US" sz="3200" dirty="0" err="1">
                <a:latin typeface="Gill Sans Light"/>
                <a:cs typeface="Gill Sans Light"/>
              </a:rPr>
              <a:t>overfit</a:t>
            </a:r>
            <a:endParaRPr lang="en-US" sz="3200" dirty="0">
              <a:latin typeface="Gill Sans Light"/>
              <a:cs typeface="Gill Sans Light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15B3651-5D4B-644F-96D2-D9722EC082D6}"/>
              </a:ext>
            </a:extLst>
          </p:cNvPr>
          <p:cNvSpPr/>
          <p:nvPr/>
        </p:nvSpPr>
        <p:spPr>
          <a:xfrm>
            <a:off x="-16196" y="1582631"/>
            <a:ext cx="9144000" cy="3925324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Almost always the answer is some kind of a NN architecture</a:t>
            </a:r>
          </a:p>
          <a:p>
            <a:pPr algn="ctr"/>
            <a:r>
              <a:rPr lang="en-US" sz="3600" dirty="0">
                <a:latin typeface="Gill Sans Light"/>
                <a:cs typeface="Gill Sans Light"/>
              </a:rPr>
              <a:t>(</a:t>
            </a:r>
            <a:r>
              <a:rPr lang="en-US" sz="3600" dirty="0" err="1">
                <a:latin typeface="Gill Sans Light"/>
                <a:cs typeface="Gill Sans Light"/>
              </a:rPr>
              <a:t>ResNets</a:t>
            </a:r>
            <a:r>
              <a:rPr lang="en-US" sz="3600" dirty="0">
                <a:latin typeface="Gill Sans Light"/>
                <a:cs typeface="Gill Sans Light"/>
              </a:rPr>
              <a:t>, Transformers, </a:t>
            </a:r>
            <a:r>
              <a:rPr lang="en-US" sz="3600" dirty="0" err="1">
                <a:latin typeface="Gill Sans Light"/>
                <a:cs typeface="Gill Sans Light"/>
              </a:rPr>
              <a:t>etc</a:t>
            </a:r>
            <a:r>
              <a:rPr lang="en-US" sz="3600" dirty="0">
                <a:latin typeface="Gill Sans Light"/>
                <a:cs typeface="Gill Sans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803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Input Data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rgbClr val="137C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ill Sans Light"/>
                <a:cs typeface="Gill Sans Light"/>
              </a:rPr>
              <a:t>Data Preparation/ Model selection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Training</a:t>
            </a: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Model</a:t>
            </a: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Test Data</a:t>
            </a: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633147" y="3540311"/>
            <a:ext cx="359499" cy="1542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40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Now we train</a:t>
            </a:r>
          </a:p>
        </p:txBody>
      </p:sp>
      <p:pic>
        <p:nvPicPr>
          <p:cNvPr id="14" name="Picture 6" descr="CPU Icon by pacrj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91" y="1272966"/>
            <a:ext cx="2455908" cy="182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02-1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6179" y="1596847"/>
            <a:ext cx="1266864" cy="1005332"/>
          </a:xfrm>
          <a:prstGeom prst="rect">
            <a:avLst/>
          </a:prstGeom>
        </p:spPr>
      </p:pic>
      <p:pic>
        <p:nvPicPr>
          <p:cNvPr id="19" name="Picture 18" descr="1412613364603_wps_17_SANTA_MONICA_CA_AUGUST_04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692" y="1596847"/>
            <a:ext cx="1051002" cy="88843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1779298" y="1764418"/>
            <a:ext cx="957396" cy="837761"/>
          </a:xfrm>
          <a:prstGeom prst="rect">
            <a:avLst/>
          </a:prstGeom>
        </p:spPr>
      </p:pic>
      <p:pic>
        <p:nvPicPr>
          <p:cNvPr id="15" name="Picture 14" descr="02-1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1397" y="5163285"/>
            <a:ext cx="368973" cy="354121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16" name="Picture 15" descr="1412613364603_wps_17_SANTA_MONICA_CA_AUGUST_04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7176" y="5006812"/>
            <a:ext cx="306104" cy="312946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17" name="Picture 16" descr="sf-cat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9209" y="5896938"/>
            <a:ext cx="302602" cy="240872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244126" y="4873416"/>
            <a:ext cx="431208" cy="363219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28" name="Picture 27" descr="716974.jpg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6072" y="5481791"/>
            <a:ext cx="313659" cy="311262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29" name="Picture 28" descr="yFEyUdBQw9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851668" y="4728086"/>
            <a:ext cx="386783" cy="552917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5084546" y="5550025"/>
            <a:ext cx="360054" cy="381042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934" y="5545392"/>
            <a:ext cx="406994" cy="3856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3979095" y="6137811"/>
            <a:ext cx="265031" cy="384186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279" y="6020764"/>
            <a:ext cx="462446" cy="339270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cxnSp>
        <p:nvCxnSpPr>
          <p:cNvPr id="34" name="Straight Connector 33"/>
          <p:cNvCxnSpPr/>
          <p:nvPr/>
        </p:nvCxnSpPr>
        <p:spPr>
          <a:xfrm flipV="1">
            <a:off x="3571811" y="4441312"/>
            <a:ext cx="101471" cy="220816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643294" y="4441312"/>
            <a:ext cx="520402" cy="220816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530505" y="4873416"/>
            <a:ext cx="2456181" cy="1776056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480" y="4202388"/>
            <a:ext cx="3378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Line = predictive model (classifier)</a:t>
            </a:r>
          </a:p>
        </p:txBody>
      </p:sp>
      <p:pic>
        <p:nvPicPr>
          <p:cNvPr id="11" name="Picture 10" descr="calculating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299" y="1582890"/>
            <a:ext cx="1165247" cy="873935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3643294" y="4571720"/>
            <a:ext cx="1595157" cy="207775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3039351" y="4744209"/>
            <a:ext cx="0" cy="2048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883043" y="6587968"/>
            <a:ext cx="29332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2334901" y="5409915"/>
            <a:ext cx="118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Ear Length</a:t>
            </a:r>
          </a:p>
          <a:p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00369" y="6521997"/>
            <a:ext cx="1796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Snout Length</a:t>
            </a:r>
          </a:p>
          <a:p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-17740" y="3186022"/>
            <a:ext cx="9144000" cy="647243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>
                <a:latin typeface="Gill Sans Light"/>
                <a:cs typeface="Gill Sans Light"/>
              </a:rPr>
              <a:t>Train a model to minimizes </a:t>
            </a:r>
            <a:r>
              <a:rPr lang="en-US" sz="3200" b="1" dirty="0">
                <a:latin typeface="Gill Sans Light"/>
                <a:cs typeface="Gill Sans Light"/>
              </a:rPr>
              <a:t>training error</a:t>
            </a:r>
          </a:p>
        </p:txBody>
      </p:sp>
    </p:spTree>
    <p:extLst>
      <p:ext uri="{BB962C8B-B14F-4D97-AF65-F5344CB8AC3E}">
        <p14:creationId xmlns:p14="http://schemas.microsoft.com/office/powerpoint/2010/main" val="156658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Input Data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Feature Selection</a:t>
            </a: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Model</a:t>
            </a: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Test Data</a:t>
            </a: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bg1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Training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8049" y="4982561"/>
            <a:ext cx="8379415" cy="168004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Gill Sans Light"/>
                <a:cs typeface="Gill Sans Light"/>
              </a:rPr>
              <a:t>GPT-3 would take 288 years to train on a single Tesla V100 GPU</a:t>
            </a:r>
          </a:p>
          <a:p>
            <a:pPr algn="ctr"/>
            <a:r>
              <a:rPr lang="en-US" sz="2100" b="1" i="1" dirty="0">
                <a:latin typeface="Gill Sans Light"/>
                <a:cs typeface="Gill Sans Light"/>
              </a:rPr>
              <a:t>[source: </a:t>
            </a:r>
            <a:r>
              <a:rPr lang="en-US" sz="2100" b="1" i="1" dirty="0">
                <a:latin typeface="Gill Sans Light"/>
                <a:cs typeface="Gill Sans Light"/>
                <a:hlinkClick r:id="rId2"/>
              </a:rPr>
              <a:t>https://arxiv.org/pdf/2104.04473.pdf</a:t>
            </a:r>
            <a:r>
              <a:rPr lang="en-US" sz="2100" b="1" i="1" dirty="0">
                <a:latin typeface="Gill Sans Light"/>
                <a:cs typeface="Gill Sans Light"/>
              </a:rPr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16882-A46F-0749-994D-9248800DB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535" y="0"/>
            <a:ext cx="5140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2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Questions?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24135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What is the role of Optimization?</a:t>
            </a:r>
          </a:p>
        </p:txBody>
      </p:sp>
    </p:spTree>
    <p:extLst>
      <p:ext uri="{BB962C8B-B14F-4D97-AF65-F5344CB8AC3E}">
        <p14:creationId xmlns:p14="http://schemas.microsoft.com/office/powerpoint/2010/main" val="314749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Material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4598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The course is based on recent books and text on ML, OPT, statistics, and systems</a:t>
            </a: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Everything online:</a:t>
            </a:r>
          </a:p>
          <a:p>
            <a:pPr algn="ctr"/>
            <a:r>
              <a:rPr lang="en-US" sz="3200" dirty="0" err="1">
                <a:solidFill>
                  <a:srgbClr val="137CF8"/>
                </a:solidFill>
                <a:latin typeface="Courier"/>
                <a:cs typeface="Courier"/>
              </a:rPr>
              <a:t>papail.io</a:t>
            </a:r>
            <a:r>
              <a:rPr lang="en-US" sz="3200" dirty="0">
                <a:solidFill>
                  <a:srgbClr val="137CF8"/>
                </a:solidFill>
                <a:latin typeface="Courier"/>
                <a:cs typeface="Courier"/>
              </a:rPr>
              <a:t>/826</a:t>
            </a:r>
          </a:p>
          <a:p>
            <a:pPr marL="1428750" lvl="2" indent="-514350">
              <a:lnSpc>
                <a:spcPct val="80000"/>
              </a:lnSpc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Books</a:t>
            </a:r>
          </a:p>
          <a:p>
            <a:pPr marL="1428750" lvl="2" indent="-514350">
              <a:lnSpc>
                <a:spcPct val="80000"/>
              </a:lnSpc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Papers</a:t>
            </a:r>
          </a:p>
          <a:p>
            <a:pPr marL="1428750" lvl="2" indent="-514350">
              <a:lnSpc>
                <a:spcPct val="80000"/>
              </a:lnSpc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Lecture Notes</a:t>
            </a:r>
          </a:p>
          <a:p>
            <a:pPr marL="1428750" lvl="2" indent="-514350">
              <a:lnSpc>
                <a:spcPct val="80000"/>
              </a:lnSpc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Slides</a:t>
            </a:r>
          </a:p>
          <a:p>
            <a:pPr algn="ctr"/>
            <a:endParaRPr lang="en-US" sz="3200" dirty="0">
              <a:solidFill>
                <a:srgbClr val="137CF8"/>
              </a:solidFill>
              <a:latin typeface="Courier"/>
              <a:cs typeface="Courier"/>
            </a:endParaRPr>
          </a:p>
          <a:p>
            <a:pPr marL="571500" indent="-5715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840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Many Problems in ML can be written as</a:t>
            </a:r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Training via Optimization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95411" y="5187405"/>
            <a:ext cx="3216318" cy="11559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Gill Sans Light"/>
                <a:cs typeface="Gill Sans Light"/>
              </a:rPr>
              <a:t>Why?</a:t>
            </a:r>
            <a:endParaRPr lang="en-US" sz="5500" b="1" i="1" dirty="0">
              <a:latin typeface="Gill Sans Light"/>
              <a:cs typeface="Gill Sans Light"/>
            </a:endParaRP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21" y="2481742"/>
            <a:ext cx="5275756" cy="130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7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40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>
                <a:solidFill>
                  <a:srgbClr val="000000"/>
                </a:solidFill>
                <a:latin typeface="Gill Sans Light"/>
                <a:cs typeface="Gill Sans Light"/>
              </a:rPr>
              <a:t>What we have: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Labeled examples presented as (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features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,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label) 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E.g., features = image, label = “cat” (-1), or “dog” (+1)</a:t>
            </a: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>
                <a:solidFill>
                  <a:srgbClr val="000000"/>
                </a:solidFill>
                <a:latin typeface="Gill Sans Light"/>
                <a:cs typeface="Gill Sans Light"/>
              </a:rPr>
              <a:t>Assumption: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</a:p>
          <a:p>
            <a:pPr algn="ctr"/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all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labeled 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(train/test) examples come from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unknown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distribution</a:t>
            </a:r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815" y="2569497"/>
            <a:ext cx="2311400" cy="469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977" y="6147258"/>
            <a:ext cx="3302000" cy="4699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448274" y="4378640"/>
            <a:ext cx="2844455" cy="873152"/>
            <a:chOff x="3448274" y="4378640"/>
            <a:chExt cx="2844455" cy="87315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64"/>
            <a:stretch/>
          </p:blipFill>
          <p:spPr>
            <a:xfrm>
              <a:off x="3763269" y="4378640"/>
              <a:ext cx="761057" cy="873152"/>
            </a:xfrm>
            <a:prstGeom prst="rect">
              <a:avLst/>
            </a:prstGeom>
          </p:spPr>
        </p:pic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274" y="4432650"/>
              <a:ext cx="2844455" cy="757157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255372" y="4583966"/>
              <a:ext cx="645686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 +1</a:t>
              </a:r>
              <a:endParaRPr lang="en-U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6445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75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>
                <a:solidFill>
                  <a:srgbClr val="000000"/>
                </a:solidFill>
                <a:latin typeface="Gill Sans Light"/>
                <a:cs typeface="Gill Sans Light"/>
              </a:rPr>
              <a:t>What we have: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300" i="1" dirty="0">
                <a:solidFill>
                  <a:srgbClr val="000000"/>
                </a:solidFill>
                <a:latin typeface="Gill Sans Light"/>
                <a:cs typeface="Gill Sans Light"/>
              </a:rPr>
              <a:t>n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labeled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examples drawn </a:t>
            </a:r>
            <a:r>
              <a:rPr lang="en-US" sz="2300" dirty="0" err="1">
                <a:solidFill>
                  <a:srgbClr val="000000"/>
                </a:solidFill>
                <a:latin typeface="Gill Sans Light"/>
                <a:cs typeface="Gill Sans Light"/>
              </a:rPr>
              <a:t>i.i.d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. from 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>
                <a:solidFill>
                  <a:srgbClr val="000000"/>
                </a:solidFill>
                <a:latin typeface="Gill Sans Light"/>
                <a:cs typeface="Gill Sans Light"/>
              </a:rPr>
              <a:t>What we want: 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Train a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model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(a predictor function </a:t>
            </a:r>
            <a:r>
              <a:rPr lang="en-US" sz="2300" i="1" dirty="0">
                <a:solidFill>
                  <a:srgbClr val="000000"/>
                </a:solidFill>
                <a:latin typeface="Gill Sans Light"/>
                <a:cs typeface="Gill Sans Light"/>
              </a:rPr>
              <a:t>f 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) </a:t>
            </a:r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That performs well on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unseen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data.</a:t>
            </a: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33" y="1709717"/>
            <a:ext cx="3429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04" y="2193441"/>
            <a:ext cx="3160967" cy="374858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43" y="3413621"/>
            <a:ext cx="3836100" cy="32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3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6463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>
                <a:solidFill>
                  <a:srgbClr val="000000"/>
                </a:solidFill>
                <a:latin typeface="Gill Sans Light"/>
                <a:cs typeface="Gill Sans Light"/>
              </a:rPr>
              <a:t>What we have: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300" i="1" dirty="0">
                <a:solidFill>
                  <a:srgbClr val="000000"/>
                </a:solidFill>
                <a:latin typeface="Gill Sans Light"/>
                <a:cs typeface="Gill Sans Light"/>
              </a:rPr>
              <a:t>n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labeled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examples drawn </a:t>
            </a:r>
            <a:r>
              <a:rPr lang="en-US" sz="2300" dirty="0" err="1">
                <a:solidFill>
                  <a:srgbClr val="000000"/>
                </a:solidFill>
                <a:latin typeface="Gill Sans Light"/>
                <a:cs typeface="Gill Sans Light"/>
              </a:rPr>
              <a:t>i.i.d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. from 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>
                <a:solidFill>
                  <a:srgbClr val="000000"/>
                </a:solidFill>
                <a:latin typeface="Gill Sans Light"/>
                <a:cs typeface="Gill Sans Light"/>
              </a:rPr>
              <a:t>What we want: 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Train a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model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(a predictor function </a:t>
            </a:r>
            <a:r>
              <a:rPr lang="en-US" sz="2300" i="1" dirty="0">
                <a:solidFill>
                  <a:srgbClr val="000000"/>
                </a:solidFill>
                <a:latin typeface="Gill Sans Light"/>
                <a:cs typeface="Gill Sans Light"/>
              </a:rPr>
              <a:t>f 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) </a:t>
            </a:r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That performs well on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unseen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data.</a:t>
            </a: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E.g., </a:t>
            </a: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33" y="1709717"/>
            <a:ext cx="3429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04" y="2193441"/>
            <a:ext cx="3160967" cy="374858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43" y="3413621"/>
            <a:ext cx="3836100" cy="328532"/>
          </a:xfrm>
          <a:prstGeom prst="rect">
            <a:avLst/>
          </a:prstGeom>
        </p:spPr>
      </p:pic>
      <p:pic>
        <p:nvPicPr>
          <p:cNvPr id="16" name="Picture 15" descr="02-11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687" y="5097586"/>
            <a:ext cx="512129" cy="449243"/>
          </a:xfrm>
          <a:prstGeom prst="rect">
            <a:avLst/>
          </a:prstGeom>
        </p:spPr>
      </p:pic>
      <p:pic>
        <p:nvPicPr>
          <p:cNvPr id="17" name="Picture 16" descr="1412613364603_wps_17_SANTA_MONICA_CA_AUGUST_04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535" y="4810663"/>
            <a:ext cx="424867" cy="397009"/>
          </a:xfrm>
          <a:prstGeom prst="rect">
            <a:avLst/>
          </a:prstGeom>
        </p:spPr>
      </p:pic>
      <p:pic>
        <p:nvPicPr>
          <p:cNvPr id="18" name="Picture 17" descr="sf-cat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687" y="5773065"/>
            <a:ext cx="420008" cy="3055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05541" y="4729854"/>
            <a:ext cx="598511" cy="460786"/>
          </a:xfrm>
          <a:prstGeom prst="rect">
            <a:avLst/>
          </a:prstGeom>
        </p:spPr>
      </p:pic>
      <p:pic>
        <p:nvPicPr>
          <p:cNvPr id="20" name="Picture 19" descr="716974.jpg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1053" y="5427772"/>
            <a:ext cx="435354" cy="394872"/>
          </a:xfrm>
          <a:prstGeom prst="rect">
            <a:avLst/>
          </a:prstGeom>
        </p:spPr>
      </p:pic>
      <p:pic>
        <p:nvPicPr>
          <p:cNvPr id="22" name="Picture 21" descr="yFEyUdBQw9.jp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083598" y="5296091"/>
            <a:ext cx="536849" cy="7014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5065823" y="6211350"/>
            <a:ext cx="499749" cy="483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6152" y="6303630"/>
            <a:ext cx="564902" cy="4892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792" y="5296091"/>
            <a:ext cx="641868" cy="430403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2650847" y="4688939"/>
            <a:ext cx="3303686" cy="1848042"/>
          </a:xfrm>
          <a:prstGeom prst="line">
            <a:avLst/>
          </a:prstGeom>
          <a:ln w="76200" cmpd="sng">
            <a:solidFill>
              <a:srgbClr val="52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4453509" y="5773065"/>
            <a:ext cx="720465" cy="82658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766489" y="4790741"/>
            <a:ext cx="2301114" cy="748944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Gill Sans Light"/>
                <a:cs typeface="Gill Sans Light"/>
              </a:rPr>
              <a:t>Our trained predictor</a:t>
            </a:r>
          </a:p>
        </p:txBody>
      </p:sp>
      <p:sp>
        <p:nvSpPr>
          <p:cNvPr id="30" name="Freeform 29"/>
          <p:cNvSpPr/>
          <p:nvPr/>
        </p:nvSpPr>
        <p:spPr>
          <a:xfrm>
            <a:off x="6064683" y="4406931"/>
            <a:ext cx="2007750" cy="373617"/>
          </a:xfrm>
          <a:custGeom>
            <a:avLst/>
            <a:gdLst>
              <a:gd name="connsiteX0" fmla="*/ 2140747 w 2140747"/>
              <a:gd name="connsiteY0" fmla="*/ 373617 h 373617"/>
              <a:gd name="connsiteX1" fmla="*/ 1728309 w 2140747"/>
              <a:gd name="connsiteY1" fmla="*/ 482 h 373617"/>
              <a:gd name="connsiteX2" fmla="*/ 0 w 2140747"/>
              <a:gd name="connsiteY2" fmla="*/ 295062 h 37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0747" h="373617">
                <a:moveTo>
                  <a:pt x="2140747" y="373617"/>
                </a:moveTo>
                <a:cubicBezTo>
                  <a:pt x="2112923" y="193595"/>
                  <a:pt x="2085100" y="13574"/>
                  <a:pt x="1728309" y="482"/>
                </a:cubicBezTo>
                <a:cubicBezTo>
                  <a:pt x="1371518" y="-12610"/>
                  <a:pt x="290234" y="244874"/>
                  <a:pt x="0" y="295062"/>
                </a:cubicBezTo>
              </a:path>
            </a:pathLst>
          </a:custGeom>
          <a:noFill/>
          <a:ln w="38100" cmpd="sng">
            <a:solidFill>
              <a:srgbClr val="CA265B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5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75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How to measure performance?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pPr algn="ctr"/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We want a predictor </a:t>
            </a:r>
            <a:r>
              <a:rPr lang="en-US" sz="2300" i="1" dirty="0">
                <a:solidFill>
                  <a:srgbClr val="000000"/>
                </a:solidFill>
                <a:latin typeface="Gill Sans Light"/>
                <a:cs typeface="Gill Sans Light"/>
              </a:rPr>
              <a:t>f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with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small loss on unseen data 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(e.g., on the test set)</a:t>
            </a:r>
            <a:endParaRPr lang="en-US" sz="23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607147" y="6059625"/>
            <a:ext cx="4493428" cy="573785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Gill Sans Light"/>
                <a:cs typeface="Gill Sans Light"/>
              </a:rPr>
              <a:t>But, we haven’t seen… unseen examples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527" y="2158279"/>
            <a:ext cx="1799897" cy="35612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20612" y="2648960"/>
            <a:ext cx="3049343" cy="670488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Gill Sans Light"/>
                <a:cs typeface="Gill Sans Light"/>
              </a:rPr>
              <a:t>Measures </a:t>
            </a:r>
            <a:r>
              <a:rPr lang="en-US" sz="1700" b="1" dirty="0">
                <a:solidFill>
                  <a:schemeClr val="bg1"/>
                </a:solidFill>
                <a:latin typeface="Gill Sans Light"/>
                <a:cs typeface="Gill Sans Light"/>
              </a:rPr>
              <a:t>disagreement</a:t>
            </a:r>
            <a:r>
              <a:rPr lang="en-US" sz="1700" dirty="0">
                <a:solidFill>
                  <a:schemeClr val="bg1"/>
                </a:solidFill>
                <a:latin typeface="Gill Sans Light"/>
                <a:cs typeface="Gill Sans Light"/>
              </a:rPr>
              <a:t> between </a:t>
            </a: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Gill Sans Light"/>
                <a:cs typeface="Gill Sans Light"/>
              </a:rPr>
              <a:t>predicted and true label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29" y="4600619"/>
            <a:ext cx="4738330" cy="95432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00575" y="1487749"/>
            <a:ext cx="1998901" cy="2322423"/>
            <a:chOff x="6949098" y="1123545"/>
            <a:chExt cx="1998901" cy="2322423"/>
          </a:xfrm>
        </p:grpSpPr>
        <p:sp>
          <p:nvSpPr>
            <p:cNvPr id="16" name="Rectangle 15"/>
            <p:cNvSpPr/>
            <p:nvPr/>
          </p:nvSpPr>
          <p:spPr>
            <a:xfrm>
              <a:off x="6949098" y="1123545"/>
              <a:ext cx="1998901" cy="2322423"/>
            </a:xfrm>
            <a:prstGeom prst="rect">
              <a:avLst/>
            </a:prstGeom>
            <a:solidFill>
              <a:srgbClr val="397DE9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Gill Sans Light"/>
                  <a:cs typeface="Gill Sans Light"/>
                </a:rPr>
                <a:t>Examples:</a:t>
              </a:r>
            </a:p>
            <a:p>
              <a:pPr algn="ctr"/>
              <a:endParaRPr lang="en-US" sz="21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  <a:p>
              <a:pPr algn="ctr"/>
              <a:endParaRPr lang="en-US" sz="21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  <a:p>
              <a:pPr algn="ctr"/>
              <a:endParaRPr lang="en-US" sz="21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Gill Sans Light"/>
                  <a:cs typeface="Gill Sans Light"/>
                </a:rPr>
                <a:t>Cross entropy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Gill Sans Light"/>
                  <a:cs typeface="Gill Sans Light"/>
                </a:rPr>
                <a:t>Logistic loss</a:t>
              </a:r>
              <a:endParaRPr lang="en-US" dirty="0">
                <a:latin typeface="Gill Sans Light"/>
                <a:cs typeface="Gill Sans Light"/>
              </a:endParaRPr>
            </a:p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635" y="2070663"/>
              <a:ext cx="1092200" cy="26035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310" y="1740776"/>
              <a:ext cx="704850" cy="23495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185" y="2427879"/>
              <a:ext cx="927100" cy="23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012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724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The loss on the “unseen” examples converges to the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expected loss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What else converges to the expected loss?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Note: More details in next lecture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50110" y="5696338"/>
            <a:ext cx="2843781" cy="401101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Gill Sans Light"/>
                <a:cs typeface="Gill Sans Light"/>
              </a:rPr>
              <a:t>Empirical risk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87680" y="3153481"/>
            <a:ext cx="2676846" cy="440726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Gill Sans Light"/>
                <a:cs typeface="Gill Sans Light"/>
              </a:rPr>
              <a:t>Expected/True risk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5" y="2503484"/>
            <a:ext cx="4321437" cy="87036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85" y="2568281"/>
            <a:ext cx="3442709" cy="47635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558" y="2628345"/>
            <a:ext cx="579957" cy="351489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558" y="4263557"/>
            <a:ext cx="3810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224110" y="2798791"/>
            <a:ext cx="2403222" cy="1138773"/>
          </a:xfrm>
          <a:prstGeom prst="rect">
            <a:avLst/>
          </a:prstGeom>
          <a:solidFill>
            <a:srgbClr val="F2CCD5"/>
          </a:solidFill>
        </p:spPr>
        <p:txBody>
          <a:bodyPr wrap="none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e.g., F can be: </a:t>
            </a:r>
          </a:p>
          <a:p>
            <a:pPr marL="285750" indent="-285750">
              <a:buFont typeface="Arial"/>
              <a:buChar char="•"/>
            </a:pPr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separating </a:t>
            </a:r>
            <a:r>
              <a:rPr lang="en-US" sz="1700" dirty="0" err="1">
                <a:solidFill>
                  <a:srgbClr val="000000"/>
                </a:solidFill>
                <a:latin typeface="Gill Sans Light"/>
                <a:cs typeface="Gill Sans Light"/>
              </a:rPr>
              <a:t>hyperplanes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NNs of depth-t</a:t>
            </a:r>
          </a:p>
          <a:p>
            <a:pPr marL="285750" indent="-285750">
              <a:buFont typeface="Arial"/>
              <a:buChar char="•"/>
            </a:pPr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…</a:t>
            </a:r>
            <a:endParaRPr lang="en-US" sz="1700" dirty="0"/>
          </a:p>
        </p:txBody>
      </p:sp>
      <p:sp>
        <p:nvSpPr>
          <p:cNvPr id="15" name="Rectangle 14"/>
          <p:cNvSpPr/>
          <p:nvPr/>
        </p:nvSpPr>
        <p:spPr>
          <a:xfrm>
            <a:off x="2543782" y="2495495"/>
            <a:ext cx="768785" cy="466660"/>
          </a:xfrm>
          <a:prstGeom prst="rect">
            <a:avLst/>
          </a:prstGeom>
          <a:solidFill>
            <a:srgbClr val="DEF4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724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We want to solve:</a:t>
            </a:r>
            <a:endParaRPr lang="en-US" sz="23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We instead solve the ERM: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Note: More details in next lecture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Training via Optimization 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782" y="2074705"/>
            <a:ext cx="4038600" cy="7620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661" y="4768977"/>
            <a:ext cx="4686300" cy="1257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ED1FB1-C5E0-884F-9100-9651A5209033}"/>
              </a:ext>
            </a:extLst>
          </p:cNvPr>
          <p:cNvSpPr/>
          <p:nvPr/>
        </p:nvSpPr>
        <p:spPr>
          <a:xfrm>
            <a:off x="0" y="1566512"/>
            <a:ext cx="9144000" cy="3925324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Generalization is another great mystery, we will come back to soon</a:t>
            </a:r>
          </a:p>
        </p:txBody>
      </p:sp>
    </p:spTree>
    <p:extLst>
      <p:ext uri="{BB962C8B-B14F-4D97-AF65-F5344CB8AC3E}">
        <p14:creationId xmlns:p14="http://schemas.microsoft.com/office/powerpoint/2010/main" val="39740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1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More often than not, we minimize the empirical risk through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Note: Several examples in next lectures.</a:t>
            </a:r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14367" y="2362918"/>
            <a:ext cx="1077937" cy="753180"/>
          </a:xfrm>
          <a:prstGeom prst="rect">
            <a:avLst/>
          </a:prstGeom>
          <a:solidFill>
            <a:srgbClr val="DE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90404" y="2362918"/>
            <a:ext cx="1077937" cy="753180"/>
          </a:xfrm>
          <a:prstGeom prst="rect">
            <a:avLst/>
          </a:prstGeom>
          <a:solidFill>
            <a:srgbClr val="F2CCD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Training via Optimization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65629" y="3702669"/>
            <a:ext cx="34299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37CF8"/>
                </a:solidFill>
                <a:latin typeface="Gill Sans Light"/>
                <a:cs typeface="Gill Sans Light"/>
              </a:rPr>
              <a:t>Measures model fit</a:t>
            </a:r>
          </a:p>
          <a:p>
            <a:pPr algn="ctr"/>
            <a:r>
              <a:rPr lang="en-US" sz="2800" dirty="0">
                <a:solidFill>
                  <a:srgbClr val="137CF8"/>
                </a:solidFill>
                <a:latin typeface="Gill Sans Light"/>
                <a:cs typeface="Gill Sans Light"/>
              </a:rPr>
              <a:t>for data point i</a:t>
            </a:r>
          </a:p>
          <a:p>
            <a:pPr algn="ctr"/>
            <a:r>
              <a:rPr lang="en-US" sz="2800" i="1" dirty="0">
                <a:solidFill>
                  <a:srgbClr val="137CF8"/>
                </a:solidFill>
                <a:latin typeface="Gill Sans Light"/>
                <a:cs typeface="Gill Sans Light"/>
              </a:rPr>
              <a:t>(avoids under-fitting)</a:t>
            </a:r>
          </a:p>
          <a:p>
            <a:pPr algn="ctr"/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5003" y="3702669"/>
            <a:ext cx="37014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A265B"/>
                </a:solidFill>
                <a:latin typeface="Gill Sans Light"/>
                <a:cs typeface="Gill Sans Light"/>
              </a:rPr>
              <a:t>Measures model</a:t>
            </a:r>
          </a:p>
          <a:p>
            <a:pPr algn="ctr"/>
            <a:r>
              <a:rPr lang="en-US" sz="2800" dirty="0">
                <a:solidFill>
                  <a:srgbClr val="CA265B"/>
                </a:solidFill>
                <a:latin typeface="Gill Sans Light"/>
                <a:cs typeface="Gill Sans Light"/>
              </a:rPr>
              <a:t>“complexity”</a:t>
            </a:r>
          </a:p>
          <a:p>
            <a:pPr algn="ctr"/>
            <a:r>
              <a:rPr lang="en-US" sz="2800" i="1" dirty="0">
                <a:solidFill>
                  <a:srgbClr val="CA265B"/>
                </a:solidFill>
                <a:latin typeface="Gill Sans Light"/>
                <a:cs typeface="Gill Sans Light"/>
              </a:rPr>
              <a:t>(enhances generalization)</a:t>
            </a:r>
          </a:p>
        </p:txBody>
      </p:sp>
      <p:cxnSp>
        <p:nvCxnSpPr>
          <p:cNvPr id="10" name="Curved Connector 9"/>
          <p:cNvCxnSpPr>
            <a:stCxn id="7" idx="0"/>
            <a:endCxn id="3" idx="2"/>
          </p:cNvCxnSpPr>
          <p:nvPr/>
        </p:nvCxnSpPr>
        <p:spPr>
          <a:xfrm rot="5400000" flipH="1" flipV="1">
            <a:off x="3373687" y="3023021"/>
            <a:ext cx="586571" cy="772727"/>
          </a:xfrm>
          <a:prstGeom prst="curvedConnector3">
            <a:avLst>
              <a:gd name="adj1" fmla="val 35639"/>
            </a:avLst>
          </a:prstGeom>
          <a:ln>
            <a:solidFill>
              <a:srgbClr val="397DE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cxnSpLocks/>
            <a:stCxn id="9" idx="0"/>
            <a:endCxn id="6" idx="2"/>
          </p:cNvCxnSpPr>
          <p:nvPr/>
        </p:nvCxnSpPr>
        <p:spPr>
          <a:xfrm rot="16200000" flipV="1">
            <a:off x="6374260" y="2971212"/>
            <a:ext cx="586571" cy="876344"/>
          </a:xfrm>
          <a:prstGeom prst="curvedConnector3">
            <a:avLst>
              <a:gd name="adj1" fmla="val 50000"/>
            </a:avLst>
          </a:prstGeom>
          <a:ln>
            <a:solidFill>
              <a:srgbClr val="CA265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369" y="2149360"/>
            <a:ext cx="4943973" cy="122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9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Questions?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3786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Scalability &amp; System Aspects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5798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6254533" cy="5847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400" dirty="0">
                <a:solidFill>
                  <a:srgbClr val="000000"/>
                </a:solidFill>
                <a:latin typeface="Gill Sans Light"/>
                <a:cs typeface="Gill Sans Light"/>
              </a:rPr>
              <a:t>Why Machine Learning?</a:t>
            </a:r>
          </a:p>
          <a:p>
            <a:pPr marL="571500" indent="-571500">
              <a:buFontTx/>
              <a:buChar char="-"/>
            </a:pPr>
            <a:endParaRPr lang="en-US" sz="3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>
                <a:solidFill>
                  <a:srgbClr val="000000"/>
                </a:solidFill>
                <a:latin typeface="Gill Sans Light"/>
                <a:cs typeface="Gill Sans Light"/>
              </a:rPr>
              <a:t>Why Large-Scale?</a:t>
            </a:r>
          </a:p>
          <a:p>
            <a:endParaRPr lang="en-US" sz="3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>
                <a:solidFill>
                  <a:srgbClr val="000000"/>
                </a:solidFill>
                <a:latin typeface="Gill Sans Light"/>
                <a:cs typeface="Gill Sans Light"/>
              </a:rPr>
              <a:t>Where does Optimization fit in?</a:t>
            </a:r>
          </a:p>
          <a:p>
            <a:pPr marL="571500" indent="-571500">
              <a:buFontTx/>
              <a:buChar char="-"/>
            </a:pPr>
            <a:endParaRPr lang="en-US" sz="3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>
                <a:solidFill>
                  <a:srgbClr val="000000"/>
                </a:solidFill>
                <a:latin typeface="Gill Sans Light"/>
                <a:cs typeface="Gill Sans Light"/>
              </a:rPr>
              <a:t>What we will cover?</a:t>
            </a:r>
          </a:p>
          <a:p>
            <a:endParaRPr lang="en-US" sz="3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>
                <a:solidFill>
                  <a:srgbClr val="000000"/>
                </a:solidFill>
                <a:latin typeface="Gill Sans Light"/>
                <a:cs typeface="Gill Sans Light"/>
              </a:rPr>
              <a:t>Who is this class for?</a:t>
            </a:r>
          </a:p>
          <a:p>
            <a:pPr marL="571500" indent="-571500">
              <a:buFontTx/>
              <a:buChar char="-"/>
            </a:pPr>
            <a:endParaRPr lang="en-US" sz="3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>
                <a:solidFill>
                  <a:srgbClr val="000000"/>
                </a:solidFill>
                <a:latin typeface="Gill Sans Light"/>
                <a:cs typeface="Gill Sans Light"/>
              </a:rPr>
              <a:t>Grading</a:t>
            </a:r>
          </a:p>
        </p:txBody>
      </p:sp>
    </p:spTree>
    <p:extLst>
      <p:ext uri="{BB962C8B-B14F-4D97-AF65-F5344CB8AC3E}">
        <p14:creationId xmlns:p14="http://schemas.microsoft.com/office/powerpoint/2010/main" val="18974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Some of the problems that we visit, can be solved in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polynomial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time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, but that’s not enough. </a:t>
            </a:r>
          </a:p>
          <a:p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	E.g.,</a:t>
            </a:r>
          </a:p>
          <a:p>
            <a:pPr algn="ctr"/>
            <a:r>
              <a:rPr lang="en-US" sz="2800" dirty="0">
                <a:solidFill>
                  <a:srgbClr val="397DE9"/>
                </a:solidFill>
                <a:latin typeface="Gill Sans Light"/>
                <a:cs typeface="Gill Sans Light"/>
              </a:rPr>
              <a:t>O( #examples^4 * dimension^5 ) not scalable</a:t>
            </a: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We need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fast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 algorithms!</a:t>
            </a:r>
          </a:p>
          <a:p>
            <a:pPr algn="ctr"/>
            <a:r>
              <a:rPr lang="en-US" sz="2800" i="1" dirty="0">
                <a:solidFill>
                  <a:srgbClr val="397DE9"/>
                </a:solidFill>
                <a:latin typeface="Gill Sans Light"/>
                <a:cs typeface="Gill Sans Light"/>
              </a:rPr>
              <a:t>Ideally O(#examples * #dimension) time</a:t>
            </a: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We want algorithms amenable to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parallelization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</a:p>
          <a:p>
            <a:pPr algn="ctr"/>
            <a:r>
              <a:rPr lang="en-US" sz="2800" dirty="0">
                <a:solidFill>
                  <a:srgbClr val="397DE9"/>
                </a:solidFill>
                <a:latin typeface="Gill Sans Light"/>
                <a:cs typeface="Gill Sans Light"/>
              </a:rPr>
              <a:t>if serial runs in O(T) time,  we want O(T/P) on P cores.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Solvability ≠ Scalability</a:t>
            </a:r>
          </a:p>
        </p:txBody>
      </p:sp>
    </p:spTree>
    <p:extLst>
      <p:ext uri="{BB962C8B-B14F-4D97-AF65-F5344CB8AC3E}">
        <p14:creationId xmlns:p14="http://schemas.microsoft.com/office/powerpoint/2010/main" val="11858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6448" y="-233588"/>
            <a:ext cx="10989889" cy="709158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56925" y="145994"/>
            <a:ext cx="0" cy="617548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56925" y="-394180"/>
            <a:ext cx="1635006" cy="6715657"/>
          </a:xfrm>
          <a:prstGeom prst="line">
            <a:avLst/>
          </a:prstGeom>
          <a:ln w="381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08714" y="-29198"/>
            <a:ext cx="0" cy="528493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46079" y="1150954"/>
            <a:ext cx="6371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Light"/>
                <a:cs typeface="Gill Sans Light"/>
              </a:rPr>
              <a:t>Reality ~100x worse than optimal</a:t>
            </a:r>
          </a:p>
        </p:txBody>
      </p:sp>
      <p:sp>
        <p:nvSpPr>
          <p:cNvPr id="19" name="TextBox 18"/>
          <p:cNvSpPr txBox="1"/>
          <p:nvPr/>
        </p:nvSpPr>
        <p:spPr>
          <a:xfrm rot="17006728">
            <a:off x="-508078" y="2063326"/>
            <a:ext cx="3529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Optimal Speed-up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60511" y="2233688"/>
            <a:ext cx="3649571" cy="2949049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Gill Sans Light"/>
                <a:cs typeface="Gill Sans Light"/>
              </a:rPr>
              <a:t>WHY?</a:t>
            </a:r>
            <a:endParaRPr lang="en-US" sz="16600" i="1" dirty="0"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45060" y="6497621"/>
            <a:ext cx="7127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“Large Scale Distributed Deep Networks” [Dean et al., NIPS 2012]</a:t>
            </a:r>
          </a:p>
        </p:txBody>
      </p:sp>
    </p:spTree>
    <p:extLst>
      <p:ext uri="{BB962C8B-B14F-4D97-AF65-F5344CB8AC3E}">
        <p14:creationId xmlns:p14="http://schemas.microsoft.com/office/powerpoint/2010/main" val="169690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7051E-6 -3.78528E-6 L -0.36912 0.3704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64" y="185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9" grpId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be 18"/>
          <p:cNvSpPr/>
          <p:nvPr/>
        </p:nvSpPr>
        <p:spPr>
          <a:xfrm>
            <a:off x="1168819" y="2118247"/>
            <a:ext cx="4101436" cy="3661056"/>
          </a:xfrm>
          <a:prstGeom prst="cub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Performance Trade-off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121285" y="2118247"/>
            <a:ext cx="2" cy="2709927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21285" y="4828173"/>
            <a:ext cx="308417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168819" y="4828173"/>
            <a:ext cx="952468" cy="95113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128806" y="4850057"/>
            <a:ext cx="81304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speed</a:t>
            </a:r>
            <a:endParaRPr lang="en-US" sz="2100" dirty="0"/>
          </a:p>
        </p:txBody>
      </p:sp>
      <p:sp>
        <p:nvSpPr>
          <p:cNvPr id="17" name="Rectangle 16"/>
          <p:cNvSpPr/>
          <p:nvPr/>
        </p:nvSpPr>
        <p:spPr>
          <a:xfrm rot="16200000">
            <a:off x="991707" y="3417753"/>
            <a:ext cx="15824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stat. accuracy</a:t>
            </a:r>
            <a:endParaRPr lang="en-US" sz="2100" dirty="0"/>
          </a:p>
        </p:txBody>
      </p:sp>
      <p:sp>
        <p:nvSpPr>
          <p:cNvPr id="18" name="Rectangle 17"/>
          <p:cNvSpPr/>
          <p:nvPr/>
        </p:nvSpPr>
        <p:spPr>
          <a:xfrm rot="18842128">
            <a:off x="1376417" y="5227189"/>
            <a:ext cx="1159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scalability</a:t>
            </a:r>
            <a:endParaRPr lang="en-US" sz="2100" dirty="0"/>
          </a:p>
        </p:txBody>
      </p:sp>
      <p:sp>
        <p:nvSpPr>
          <p:cNvPr id="27" name="Oval 26"/>
          <p:cNvSpPr/>
          <p:nvPr/>
        </p:nvSpPr>
        <p:spPr>
          <a:xfrm>
            <a:off x="5105031" y="4684822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105031" y="197677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3595" y="561406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03595" y="2915255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94816" y="561406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956063" y="1953013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941849" y="2662671"/>
            <a:ext cx="732033" cy="726997"/>
          </a:xfrm>
          <a:prstGeom prst="ellipse">
            <a:avLst/>
          </a:prstGeom>
          <a:solidFill>
            <a:srgbClr val="CA265B">
              <a:alpha val="77000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497189" y="2970223"/>
            <a:ext cx="3506133" cy="1094897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latin typeface="Gill Sans Light"/>
                <a:cs typeface="Gill Sans Light"/>
              </a:rPr>
              <a:t>We want our algorithms &amp; models to be here</a:t>
            </a:r>
          </a:p>
        </p:txBody>
      </p:sp>
      <p:sp>
        <p:nvSpPr>
          <p:cNvPr id="47" name="Freeform 46"/>
          <p:cNvSpPr/>
          <p:nvPr/>
        </p:nvSpPr>
        <p:spPr>
          <a:xfrm>
            <a:off x="4662387" y="2586414"/>
            <a:ext cx="2140747" cy="373617"/>
          </a:xfrm>
          <a:custGeom>
            <a:avLst/>
            <a:gdLst>
              <a:gd name="connsiteX0" fmla="*/ 2140747 w 2140747"/>
              <a:gd name="connsiteY0" fmla="*/ 373617 h 373617"/>
              <a:gd name="connsiteX1" fmla="*/ 1728309 w 2140747"/>
              <a:gd name="connsiteY1" fmla="*/ 482 h 373617"/>
              <a:gd name="connsiteX2" fmla="*/ 0 w 2140747"/>
              <a:gd name="connsiteY2" fmla="*/ 295062 h 37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0747" h="373617">
                <a:moveTo>
                  <a:pt x="2140747" y="373617"/>
                </a:moveTo>
                <a:cubicBezTo>
                  <a:pt x="2112923" y="193595"/>
                  <a:pt x="2085100" y="13574"/>
                  <a:pt x="1728309" y="482"/>
                </a:cubicBezTo>
                <a:cubicBezTo>
                  <a:pt x="1371518" y="-12610"/>
                  <a:pt x="290234" y="244874"/>
                  <a:pt x="0" y="295062"/>
                </a:cubicBezTo>
              </a:path>
            </a:pathLst>
          </a:custGeom>
          <a:noFill/>
          <a:ln w="76200" cmpd="sng">
            <a:solidFill>
              <a:srgbClr val="CA265B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505233" y="4065120"/>
            <a:ext cx="3498089" cy="1526107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u="sng" dirty="0">
                <a:latin typeface="Gill Sans Light"/>
                <a:cs typeface="Gill Sans Light"/>
              </a:rPr>
              <a:t>How?</a:t>
            </a:r>
          </a:p>
          <a:p>
            <a:pPr algn="ctr"/>
            <a:r>
              <a:rPr lang="en-US" sz="2300" dirty="0">
                <a:latin typeface="Gill Sans Light"/>
                <a:cs typeface="Gill Sans Light"/>
              </a:rPr>
              <a:t>By using both theory and practice to guide our design</a:t>
            </a:r>
          </a:p>
        </p:txBody>
      </p:sp>
    </p:spTree>
    <p:extLst>
      <p:ext uri="{BB962C8B-B14F-4D97-AF65-F5344CB8AC3E}">
        <p14:creationId xmlns:p14="http://schemas.microsoft.com/office/powerpoint/2010/main" val="251105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/>
      <p:bldP spid="17" grpId="0"/>
      <p:bldP spid="18" grpId="0"/>
      <p:bldP spid="27" grpId="0" animBg="1"/>
      <p:bldP spid="16" grpId="0" animBg="1"/>
      <p:bldP spid="20" grpId="0" animBg="1"/>
      <p:bldP spid="21" grpId="0" animBg="1"/>
      <p:bldP spid="26" grpId="0" animBg="1"/>
      <p:bldP spid="33" grpId="0" animBg="1"/>
      <p:bldP spid="34" grpId="0" animBg="1"/>
      <p:bldP spid="35" grpId="0" animBg="1"/>
      <p:bldP spid="47" grpId="0" animBg="1"/>
      <p:bldP spid="2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We want even more from a model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1472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Robustness to attacks/hardware failures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Low Memory footprint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Easy to store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Fast to do Inference on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Easy to Personalize to individual users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…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397DE9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err="1">
                <a:solidFill>
                  <a:srgbClr val="000000"/>
                </a:solidFill>
                <a:latin typeface="Gill Sans Light"/>
                <a:cs typeface="Gill Sans Light"/>
              </a:rPr>
              <a:t>Moar</a:t>
            </a:r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86748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Contents and Goals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93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This course</a:t>
            </a: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 rot="20573928">
            <a:off x="2159391" y="3159298"/>
            <a:ext cx="2741892" cy="2350983"/>
          </a:xfrm>
          <a:prstGeom prst="ellipse">
            <a:avLst/>
          </a:prstGeom>
          <a:solidFill>
            <a:srgbClr val="137CF8">
              <a:alpha val="3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latin typeface="Gill Sans Light"/>
                <a:cs typeface="Gill Sans Light"/>
              </a:rPr>
              <a:t>Statistics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430973" y="2099633"/>
            <a:ext cx="2447890" cy="1976745"/>
          </a:xfrm>
          <a:prstGeom prst="ellipse">
            <a:avLst/>
          </a:prstGeom>
          <a:solidFill>
            <a:srgbClr val="D33072">
              <a:alpha val="3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latin typeface="Gill Sans Light"/>
                <a:cs typeface="Gill Sans Light"/>
              </a:rPr>
              <a:t>Algorithms / Optimization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 rot="1329853">
            <a:off x="4425953" y="3295120"/>
            <a:ext cx="2749932" cy="2207560"/>
          </a:xfrm>
          <a:prstGeom prst="ellipse">
            <a:avLst/>
          </a:prstGeom>
          <a:solidFill>
            <a:srgbClr val="323E9D">
              <a:alpha val="3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latin typeface="Gill Sans Light"/>
                <a:cs typeface="Gill Sans Light"/>
              </a:rPr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3267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What will we cover?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6" y="794801"/>
            <a:ext cx="9108504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Part 1: </a:t>
            </a:r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(~6 weeks) (ML+OPT theory)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When does a classifier generalize/why?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Memorization bounds for NNs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Generalization through Algorithmic Stability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Stochastic Optimization for Convex/Nonconvex Problems 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Optimizing Neural Nets, Hardness, Expressivity, Recent results</a:t>
            </a: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Part 2: </a:t>
            </a:r>
            <a:r>
              <a:rPr lang="en-US" sz="2800" i="1" dirty="0">
                <a:solidFill>
                  <a:srgbClr val="7F7F7F"/>
                </a:solidFill>
                <a:latin typeface="Gill Sans Light"/>
                <a:cs typeface="Gill Sans Light"/>
              </a:rPr>
              <a:t>(~ 6 weeks) (large-scale ML practical aspects)</a:t>
            </a:r>
          </a:p>
          <a:p>
            <a:pPr marL="914400" lvl="1" indent="-4572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Distributed/Parallel Learning</a:t>
            </a:r>
          </a:p>
          <a:p>
            <a:pPr marL="914400" lvl="1" indent="-4572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Federated/Decentralized Learning</a:t>
            </a:r>
          </a:p>
          <a:p>
            <a:pPr marL="914400" lvl="1" indent="-4572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Model &amp; Gradient Compression/Quantization/Low precision</a:t>
            </a:r>
          </a:p>
          <a:p>
            <a:pPr marL="914400" lvl="1" indent="-4572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Sparse Updates and the Lottery Ticket Hypothesis</a:t>
            </a:r>
          </a:p>
          <a:p>
            <a:pPr marL="914400" lvl="1" indent="-4572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Dealing with worst-case Failures (Delays, Adversaries)</a:t>
            </a:r>
          </a:p>
          <a:p>
            <a:pPr marL="914400" lvl="1" indent="-4572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Modern Architectures: </a:t>
            </a:r>
            <a:r>
              <a:rPr lang="en-US" sz="2300" dirty="0" err="1">
                <a:solidFill>
                  <a:srgbClr val="202680"/>
                </a:solidFill>
                <a:latin typeface="Gill Sans Light"/>
                <a:cs typeface="Gill Sans Light"/>
              </a:rPr>
              <a:t>ResNets</a:t>
            </a: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,  Vision/Language Transformers, </a:t>
            </a:r>
            <a:r>
              <a:rPr lang="en-US" sz="2300" dirty="0" err="1">
                <a:solidFill>
                  <a:srgbClr val="202680"/>
                </a:solidFill>
                <a:latin typeface="Gill Sans Light"/>
                <a:cs typeface="Gill Sans Light"/>
              </a:rPr>
              <a:t>etc</a:t>
            </a:r>
            <a:endParaRPr lang="en-US" sz="2300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967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What we won’t cover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6" y="794801"/>
            <a:ext cx="910850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Unsupervised Learning/RL/Generative Models</a:t>
            </a: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Tensorflow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/</a:t>
            </a:r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PyTorch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How to train </a:t>
            </a:r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Imagenet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in 1hr</a:t>
            </a: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How to tune the </a:t>
            </a:r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batchnorm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layers of ResNet-101</a:t>
            </a: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Building the next Vision Transformer</a:t>
            </a: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4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37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Goals of this course</a:t>
            </a:r>
          </a:p>
        </p:txBody>
      </p:sp>
      <p:sp>
        <p:nvSpPr>
          <p:cNvPr id="5" name="Rectangle 4"/>
          <p:cNvSpPr/>
          <p:nvPr/>
        </p:nvSpPr>
        <p:spPr>
          <a:xfrm>
            <a:off x="4746" y="1779793"/>
            <a:ext cx="9144000" cy="1183849"/>
          </a:xfrm>
          <a:prstGeom prst="rect">
            <a:avLst/>
          </a:prstGeom>
          <a:solidFill>
            <a:srgbClr val="0E1730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Gill Sans Light"/>
                <a:cs typeface="Gill Sans Light"/>
              </a:rPr>
              <a:t>Learn useful theoretical tools and current trends </a:t>
            </a:r>
          </a:p>
          <a:p>
            <a:pPr algn="ctr"/>
            <a:r>
              <a:rPr lang="en-US" sz="3200" dirty="0">
                <a:solidFill>
                  <a:srgbClr val="FFFFFF"/>
                </a:solidFill>
                <a:latin typeface="Gill Sans Light"/>
                <a:cs typeface="Gill Sans Light"/>
              </a:rPr>
              <a:t>for large-scale ML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4235102"/>
            <a:ext cx="9144000" cy="1183849"/>
          </a:xfrm>
          <a:prstGeom prst="rect">
            <a:avLst/>
          </a:prstGeom>
          <a:solidFill>
            <a:srgbClr val="0E1730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Gill Sans Light"/>
                <a:cs typeface="Gill Sans Light"/>
              </a:rPr>
              <a:t>Produce a research-quality project report</a:t>
            </a:r>
          </a:p>
        </p:txBody>
      </p:sp>
    </p:spTree>
    <p:extLst>
      <p:ext uri="{BB962C8B-B14F-4D97-AF65-F5344CB8AC3E}">
        <p14:creationId xmlns:p14="http://schemas.microsoft.com/office/powerpoint/2010/main" val="303661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Why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4064475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Questions?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491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Grading Logistics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170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Grading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980728"/>
            <a:ext cx="91085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000" i="1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algn="ctr"/>
            <a:endParaRPr lang="en-US" sz="5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5000" dirty="0">
                <a:solidFill>
                  <a:srgbClr val="000000"/>
                </a:solidFill>
                <a:latin typeface="Gill Sans Light"/>
                <a:cs typeface="Gill Sans Light"/>
              </a:rPr>
              <a:t>No Written Exams</a:t>
            </a:r>
          </a:p>
        </p:txBody>
      </p:sp>
    </p:spTree>
    <p:extLst>
      <p:ext uri="{BB962C8B-B14F-4D97-AF65-F5344CB8AC3E}">
        <p14:creationId xmlns:p14="http://schemas.microsoft.com/office/powerpoint/2010/main" val="421208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Grading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83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i="1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1.	Research Project – </a:t>
            </a:r>
            <a:r>
              <a:rPr lang="en-US" sz="3200" dirty="0">
                <a:solidFill>
                  <a:srgbClr val="137CF8"/>
                </a:solidFill>
                <a:latin typeface="Gill Sans Light"/>
                <a:cs typeface="Gill Sans Light"/>
              </a:rPr>
              <a:t>60%</a:t>
            </a:r>
          </a:p>
          <a:p>
            <a:r>
              <a:rPr lang="en-US" sz="3000" dirty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</a:p>
          <a:p>
            <a:pPr marL="514350" indent="-514350">
              <a:buAutoNum type="arabicPeriod" startAt="2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FontTx/>
              <a:buAutoNum type="arabicPeriod" startAt="2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Homework – </a:t>
            </a:r>
            <a:r>
              <a:rPr lang="en-US" sz="3200" dirty="0">
                <a:solidFill>
                  <a:srgbClr val="137CF8"/>
                </a:solidFill>
                <a:latin typeface="Gill Sans Light"/>
                <a:cs typeface="Gill Sans Light"/>
              </a:rPr>
              <a:t>20%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Scribing – </a:t>
            </a:r>
            <a:r>
              <a:rPr lang="en-US" sz="3200" dirty="0">
                <a:solidFill>
                  <a:srgbClr val="137CF8"/>
                </a:solidFill>
                <a:latin typeface="Gill Sans Light"/>
                <a:cs typeface="Gill Sans Light"/>
              </a:rPr>
              <a:t>10%</a:t>
            </a:r>
          </a:p>
          <a:p>
            <a:pPr marL="514350" indent="-514350">
              <a:buAutoNum type="arabicPeriod" startAt="2"/>
            </a:pPr>
            <a:endParaRPr lang="en-US" sz="3200" dirty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200" dirty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r>
              <a:rPr lang="en-US" sz="3200" dirty="0">
                <a:latin typeface="Gill Sans Light"/>
                <a:cs typeface="Gill Sans Light"/>
              </a:rPr>
              <a:t>Student Participation –</a:t>
            </a:r>
            <a:r>
              <a:rPr lang="en-US" sz="3200" dirty="0">
                <a:solidFill>
                  <a:srgbClr val="137CF8"/>
                </a:solidFill>
                <a:latin typeface="Gill Sans Light"/>
                <a:cs typeface="Gill Sans Light"/>
              </a:rPr>
              <a:t> 10%</a:t>
            </a:r>
          </a:p>
          <a:p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46664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Semester Project </a:t>
            </a:r>
            <a:r>
              <a:rPr lang="en-US" sz="5500" i="1" dirty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(60%)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u="sng" dirty="0">
                <a:solidFill>
                  <a:srgbClr val="202680"/>
                </a:solidFill>
                <a:latin typeface="Gill Sans Light"/>
                <a:cs typeface="Gill Sans Light"/>
              </a:rPr>
              <a:t>Milestones</a:t>
            </a:r>
            <a:r>
              <a:rPr lang="en-US" sz="2800" u="sng" dirty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Part 1: 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(20%)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Mid-semester proposal (due ~week #9)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Proposal presentation and feedback day.</a:t>
            </a:r>
          </a:p>
          <a:p>
            <a:pPr algn="ctr"/>
            <a:r>
              <a:rPr lang="en-US" sz="2800" i="1" dirty="0">
                <a:solidFill>
                  <a:srgbClr val="7F7F7F"/>
                </a:solidFill>
                <a:latin typeface="Gill Sans Light"/>
                <a:cs typeface="Gill Sans Light"/>
              </a:rPr>
              <a:t>Part 2: </a:t>
            </a:r>
            <a:r>
              <a:rPr lang="en-US" sz="2800" dirty="0">
                <a:solidFill>
                  <a:srgbClr val="7F7F7F"/>
                </a:solidFill>
                <a:latin typeface="Gill Sans Light"/>
                <a:cs typeface="Gill Sans Light"/>
              </a:rPr>
              <a:t>(40%)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End-semester report (due May 5)</a:t>
            </a:r>
          </a:p>
          <a:p>
            <a:pPr marL="342900" indent="-342900">
              <a:buFont typeface="Arial"/>
              <a:buChar char="•"/>
            </a:pPr>
            <a:endParaRPr lang="en-US" sz="1200" u="sng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u="sng" dirty="0">
                <a:solidFill>
                  <a:srgbClr val="202680"/>
                </a:solidFill>
                <a:latin typeface="Gill Sans Light"/>
                <a:cs typeface="Gill Sans Light"/>
              </a:rPr>
              <a:t>During the semester:</a:t>
            </a:r>
          </a:p>
          <a:p>
            <a:pPr marL="342900" indent="-342900">
              <a:buFont typeface="Arial"/>
              <a:buChar char="•"/>
            </a:pPr>
            <a:endParaRPr lang="en-US" sz="2400" u="sng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Weekly Slack updates, starting after the proposal</a:t>
            </a:r>
            <a:endParaRPr lang="en-US" sz="2800" u="sng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u="sng" dirty="0">
                <a:solidFill>
                  <a:srgbClr val="202680"/>
                </a:solidFill>
                <a:latin typeface="Gill Sans Light"/>
                <a:cs typeface="Gill Sans Light"/>
              </a:rPr>
              <a:t>What can it be?</a:t>
            </a:r>
          </a:p>
          <a:p>
            <a:pPr marL="342900" indent="-342900">
              <a:buFont typeface="Arial"/>
              <a:buChar char="•"/>
            </a:pPr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An open problem directly relevant to the course.</a:t>
            </a:r>
          </a:p>
        </p:txBody>
      </p:sp>
    </p:spTree>
    <p:extLst>
      <p:ext uri="{BB962C8B-B14F-4D97-AF65-F5344CB8AC3E}">
        <p14:creationId xmlns:p14="http://schemas.microsoft.com/office/powerpoint/2010/main" val="323645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Homework </a:t>
            </a:r>
            <a:r>
              <a:rPr lang="en-US" sz="5500" i="1" dirty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(20%)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i="1" u="sng" dirty="0">
                <a:solidFill>
                  <a:srgbClr val="202680"/>
                </a:solidFill>
                <a:latin typeface="Gill Sans Light"/>
                <a:cs typeface="Gill Sans Light"/>
              </a:rPr>
              <a:t>Frequency: 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Every ~3 weeks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starting ~ week 4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Total of ~3</a:t>
            </a:r>
          </a:p>
          <a:p>
            <a:pPr algn="ctr"/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i="1" u="sng" dirty="0">
                <a:solidFill>
                  <a:srgbClr val="202680"/>
                </a:solidFill>
                <a:latin typeface="Gill Sans Light"/>
                <a:cs typeface="Gill Sans Light"/>
              </a:rPr>
              <a:t>Content:</a:t>
            </a:r>
          </a:p>
          <a:p>
            <a:pPr marL="457200" indent="-457200" algn="ctr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Exercises related to the class</a:t>
            </a:r>
          </a:p>
          <a:p>
            <a:pPr marL="457200" indent="-457200" algn="ctr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Paper reviews </a:t>
            </a:r>
          </a:p>
          <a:p>
            <a:pPr marL="457200" indent="-457200" algn="ctr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Some implementation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9877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Scribing </a:t>
            </a:r>
            <a:r>
              <a:rPr lang="en-US" sz="5500" i="1" dirty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(10%)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i="1" u="sng" dirty="0">
                <a:solidFill>
                  <a:srgbClr val="202680"/>
                </a:solidFill>
                <a:latin typeface="Gill Sans Light"/>
                <a:cs typeface="Gill Sans Light"/>
              </a:rPr>
              <a:t>Frequency: </a:t>
            </a:r>
          </a:p>
          <a:p>
            <a:endParaRPr lang="en-US" sz="2800" i="1" u="sng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Every lecture starting lecture #2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Due 1 week after each lecture</a:t>
            </a: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i="1" u="sng" dirty="0">
                <a:solidFill>
                  <a:srgbClr val="202680"/>
                </a:solidFill>
                <a:latin typeface="Gill Sans Light"/>
                <a:cs typeface="Gill Sans Light"/>
              </a:rPr>
              <a:t>Format: </a:t>
            </a:r>
          </a:p>
          <a:p>
            <a:pPr marL="342900" indent="-342900">
              <a:buFont typeface="Arial"/>
              <a:buChar char="•"/>
            </a:pPr>
            <a:endParaRPr lang="en-US" sz="2800" i="1" u="sng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Groups of #students / #lectures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One group / lecture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(everyone has to scribe once)</a:t>
            </a:r>
          </a:p>
          <a:p>
            <a:pPr algn="ctr"/>
            <a:r>
              <a:rPr lang="en-US" sz="2800" dirty="0" err="1">
                <a:solidFill>
                  <a:srgbClr val="000000"/>
                </a:solidFill>
                <a:latin typeface="Gill Sans Light"/>
                <a:cs typeface="Gill Sans Light"/>
              </a:rPr>
              <a:t>LaTeX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 template</a:t>
            </a:r>
          </a:p>
        </p:txBody>
      </p:sp>
    </p:spTree>
    <p:extLst>
      <p:ext uri="{BB962C8B-B14F-4D97-AF65-F5344CB8AC3E}">
        <p14:creationId xmlns:p14="http://schemas.microsoft.com/office/powerpoint/2010/main" val="129703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Student Participation </a:t>
            </a:r>
            <a:r>
              <a:rPr lang="en-US" sz="5500" i="1" dirty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(10%)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Students expected to participate with questions, and comments.</a:t>
            </a:r>
          </a:p>
          <a:p>
            <a:pPr marL="342900" indent="-3429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Small project updates during semester.</a:t>
            </a:r>
          </a:p>
          <a:p>
            <a:pPr marL="342900" indent="-3429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Meet with instructor before project proposal</a:t>
            </a:r>
            <a:endParaRPr lang="el-GR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l-GR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Other in-class activities.</a:t>
            </a:r>
          </a:p>
          <a:p>
            <a:pPr marL="342900" indent="-3429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42749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Grading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83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i="1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1.	Research Project – </a:t>
            </a:r>
            <a:r>
              <a:rPr lang="en-US" sz="3200" dirty="0">
                <a:solidFill>
                  <a:srgbClr val="137CF8"/>
                </a:solidFill>
                <a:latin typeface="Gill Sans Light"/>
                <a:cs typeface="Gill Sans Light"/>
              </a:rPr>
              <a:t>60%</a:t>
            </a:r>
          </a:p>
          <a:p>
            <a:r>
              <a:rPr lang="en-US" sz="3000" dirty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</a:p>
          <a:p>
            <a:pPr marL="514350" indent="-514350">
              <a:buAutoNum type="arabicPeriod" startAt="2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FontTx/>
              <a:buAutoNum type="arabicPeriod" startAt="2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Homework – </a:t>
            </a:r>
            <a:r>
              <a:rPr lang="en-US" sz="3200" dirty="0">
                <a:solidFill>
                  <a:srgbClr val="137CF8"/>
                </a:solidFill>
                <a:latin typeface="Gill Sans Light"/>
                <a:cs typeface="Gill Sans Light"/>
              </a:rPr>
              <a:t>20%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Scribing – </a:t>
            </a:r>
            <a:r>
              <a:rPr lang="en-US" sz="3200" dirty="0">
                <a:solidFill>
                  <a:srgbClr val="137CF8"/>
                </a:solidFill>
                <a:latin typeface="Gill Sans Light"/>
                <a:cs typeface="Gill Sans Light"/>
              </a:rPr>
              <a:t>10%</a:t>
            </a:r>
          </a:p>
          <a:p>
            <a:pPr marL="514350" indent="-514350">
              <a:buAutoNum type="arabicPeriod" startAt="2"/>
            </a:pPr>
            <a:endParaRPr lang="en-US" sz="3200" dirty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200" dirty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r>
              <a:rPr lang="en-US" sz="3200" dirty="0">
                <a:latin typeface="Gill Sans Light"/>
                <a:cs typeface="Gill Sans Light"/>
              </a:rPr>
              <a:t>Student Participation –</a:t>
            </a:r>
            <a:r>
              <a:rPr lang="en-US" sz="3200" dirty="0">
                <a:solidFill>
                  <a:srgbClr val="137CF8"/>
                </a:solidFill>
                <a:latin typeface="Gill Sans Light"/>
                <a:cs typeface="Gill Sans Light"/>
              </a:rPr>
              <a:t> 10%</a:t>
            </a:r>
          </a:p>
          <a:p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73367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Pre-</a:t>
            </a:r>
            <a:r>
              <a:rPr lang="en-US" sz="5500" dirty="0" err="1">
                <a:solidFill>
                  <a:srgbClr val="202680"/>
                </a:solidFill>
                <a:latin typeface="Gill Sans Light"/>
                <a:cs typeface="Gill Sans Light"/>
              </a:rPr>
              <a:t>Reqs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i="1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Linear Algebra</a:t>
            </a: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Probability</a:t>
            </a: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Grad course in ML</a:t>
            </a: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1611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43293" y="3732253"/>
            <a:ext cx="5123934" cy="1489954"/>
            <a:chOff x="-5882" y="305598"/>
            <a:chExt cx="9149881" cy="266063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49792">
              <a:off x="3600915" y="1460265"/>
              <a:ext cx="2283441" cy="11930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882" y="1089680"/>
              <a:ext cx="2767775" cy="18765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ectangle 17"/>
            <p:cNvSpPr/>
            <p:nvPr/>
          </p:nvSpPr>
          <p:spPr>
            <a:xfrm>
              <a:off x="0" y="305598"/>
              <a:ext cx="9143999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latin typeface="Gill Sans Light"/>
                  <a:cs typeface="Gill Sans Light"/>
                </a:rPr>
                <a:t>Intelligent Personal Assistants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6375" y="1118540"/>
              <a:ext cx="2259451" cy="15440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3776856" y="5183030"/>
            <a:ext cx="5120640" cy="1522414"/>
            <a:chOff x="0" y="388054"/>
            <a:chExt cx="9144000" cy="27185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9646" y="1299146"/>
              <a:ext cx="2033321" cy="745009"/>
            </a:xfrm>
            <a:prstGeom prst="rect">
              <a:avLst/>
            </a:prstGeom>
          </p:spPr>
        </p:pic>
        <p:pic>
          <p:nvPicPr>
            <p:cNvPr id="10" name="Picture 9" descr="amazon_rec.tif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88"/>
            <a:stretch/>
          </p:blipFill>
          <p:spPr>
            <a:xfrm>
              <a:off x="2781623" y="958586"/>
              <a:ext cx="6362377" cy="1114429"/>
            </a:xfrm>
            <a:prstGeom prst="rect">
              <a:avLst/>
            </a:prstGeom>
          </p:spPr>
        </p:pic>
        <p:pic>
          <p:nvPicPr>
            <p:cNvPr id="11" name="Picture 10" descr="netflix.tiff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175"/>
            <a:stretch/>
          </p:blipFill>
          <p:spPr>
            <a:xfrm>
              <a:off x="3012523" y="2156162"/>
              <a:ext cx="6131476" cy="88342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1104" y="2040721"/>
              <a:ext cx="2131861" cy="106593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0" y="388054"/>
              <a:ext cx="9143999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latin typeface="Gill Sans Light"/>
                  <a:cs typeface="Gill Sans Light"/>
                </a:rPr>
                <a:t>Recommender Systems</a:t>
              </a:r>
            </a:p>
          </p:txBody>
        </p:sp>
      </p:grp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197001" y="108589"/>
            <a:ext cx="5120640" cy="1682681"/>
            <a:chOff x="0" y="587870"/>
            <a:chExt cx="9144000" cy="3004787"/>
          </a:xfrm>
        </p:grpSpPr>
        <p:sp>
          <p:nvSpPr>
            <p:cNvPr id="20" name="Rectangle 19"/>
            <p:cNvSpPr/>
            <p:nvPr/>
          </p:nvSpPr>
          <p:spPr>
            <a:xfrm>
              <a:off x="0" y="587870"/>
              <a:ext cx="9144000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latin typeface="Gill Sans Light"/>
                  <a:cs typeface="Gill Sans Light"/>
                </a:rPr>
                <a:t>Automation and Robotics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/>
            <a:srcRect l="25177" r="10870" b="9453"/>
            <a:stretch/>
          </p:blipFill>
          <p:spPr>
            <a:xfrm>
              <a:off x="75038" y="1457459"/>
              <a:ext cx="2346516" cy="18685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93096" y="1659483"/>
              <a:ext cx="2905572" cy="19331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39973" y="1659483"/>
              <a:ext cx="2649521" cy="14286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6" name="Group 25"/>
          <p:cNvGrpSpPr/>
          <p:nvPr/>
        </p:nvGrpSpPr>
        <p:grpSpPr>
          <a:xfrm>
            <a:off x="3878274" y="1940881"/>
            <a:ext cx="5120640" cy="1618212"/>
            <a:chOff x="169391" y="3430824"/>
            <a:chExt cx="5120640" cy="1618212"/>
          </a:xfrm>
        </p:grpSpPr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169391" y="3430824"/>
              <a:ext cx="5120640" cy="317542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latin typeface="Gill Sans Light"/>
                  <a:cs typeface="Gill Sans Light"/>
                </a:rPr>
                <a:t>Drug Discovery and Healthcare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3"/>
            <a:srcRect l="36663"/>
            <a:stretch/>
          </p:blipFill>
          <p:spPr>
            <a:xfrm>
              <a:off x="298018" y="3868425"/>
              <a:ext cx="1544021" cy="117030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4"/>
            <a:srcRect r="33434"/>
            <a:stretch/>
          </p:blipFill>
          <p:spPr>
            <a:xfrm>
              <a:off x="3762657" y="3835161"/>
              <a:ext cx="1309459" cy="120356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5"/>
            <a:srcRect l="24779" r="41660"/>
            <a:stretch/>
          </p:blipFill>
          <p:spPr>
            <a:xfrm>
              <a:off x="2182921" y="3853995"/>
              <a:ext cx="1370214" cy="1195041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0" y="2063034"/>
            <a:ext cx="9144000" cy="2519083"/>
          </a:xfrm>
          <a:prstGeom prst="rect">
            <a:avLst/>
          </a:prstGeom>
          <a:solidFill>
            <a:srgbClr val="0C1268">
              <a:alpha val="8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Real </a:t>
            </a:r>
            <a:r>
              <a:rPr lang="en-US" sz="5000">
                <a:latin typeface="Gill Sans Light"/>
                <a:cs typeface="Gill Sans Light"/>
              </a:rPr>
              <a:t>and Important </a:t>
            </a:r>
            <a:r>
              <a:rPr lang="en-US" sz="5000" dirty="0">
                <a:latin typeface="Gill Sans Light"/>
                <a:cs typeface="Gill Sans Light"/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195625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Questions?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8434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Quiz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8430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Facebook_New_Logo_(2015)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1" y="224608"/>
            <a:ext cx="2268219" cy="855737"/>
          </a:xfrm>
          <a:prstGeom prst="rect">
            <a:avLst/>
          </a:prstGeom>
        </p:spPr>
      </p:pic>
      <p:pic>
        <p:nvPicPr>
          <p:cNvPr id="29" name="Picture 28" descr="unnam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8" y="1566508"/>
            <a:ext cx="1287087" cy="1287087"/>
          </a:xfrm>
          <a:prstGeom prst="rect">
            <a:avLst/>
          </a:prstGeom>
        </p:spPr>
      </p:pic>
      <p:pic>
        <p:nvPicPr>
          <p:cNvPr id="30" name="Picture 29" descr="twitterbird_RG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583" y="128372"/>
            <a:ext cx="1592805" cy="1290721"/>
          </a:xfrm>
          <a:prstGeom prst="rect">
            <a:avLst/>
          </a:prstGeom>
        </p:spPr>
      </p:pic>
      <p:pic>
        <p:nvPicPr>
          <p:cNvPr id="31" name="Picture 30" descr="5Obhonwa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4" y="128372"/>
            <a:ext cx="1262015" cy="1262015"/>
          </a:xfrm>
          <a:prstGeom prst="rect">
            <a:avLst/>
          </a:prstGeom>
        </p:spPr>
      </p:pic>
      <p:pic>
        <p:nvPicPr>
          <p:cNvPr id="17" name="Picture 16" descr="amazon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0" y="1854105"/>
            <a:ext cx="2754424" cy="978288"/>
          </a:xfrm>
          <a:prstGeom prst="rect">
            <a:avLst/>
          </a:prstGeom>
        </p:spPr>
      </p:pic>
      <p:pic>
        <p:nvPicPr>
          <p:cNvPr id="32" name="Picture 31" descr="knowledge_graph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82" y="-15410"/>
            <a:ext cx="1581918" cy="1581918"/>
          </a:xfrm>
          <a:prstGeom prst="rect">
            <a:avLst/>
          </a:prstGeom>
        </p:spPr>
      </p:pic>
      <p:pic>
        <p:nvPicPr>
          <p:cNvPr id="33" name="Picture 32" descr="200px-IBM_logo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160" y="1737005"/>
            <a:ext cx="1963465" cy="785386"/>
          </a:xfrm>
          <a:prstGeom prst="rect">
            <a:avLst/>
          </a:prstGeom>
        </p:spPr>
      </p:pic>
      <p:pic>
        <p:nvPicPr>
          <p:cNvPr id="2" name="Picture 1" descr="ML_jobs_nov17.jpe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48" y="2796115"/>
            <a:ext cx="9144000" cy="1963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DD7E352-9CCD-9545-B3D2-2A4A3D7E5F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751" y="4848398"/>
            <a:ext cx="7334724" cy="1857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9B62AAB-A2F7-0747-96ED-B572B83025F9}"/>
              </a:ext>
            </a:extLst>
          </p:cNvPr>
          <p:cNvSpPr/>
          <p:nvPr/>
        </p:nvSpPr>
        <p:spPr>
          <a:xfrm>
            <a:off x="885442" y="2885127"/>
            <a:ext cx="7467599" cy="1221051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Taken in 2016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4C8C91-DADC-984F-BDC6-4622B8B4B146}"/>
              </a:ext>
            </a:extLst>
          </p:cNvPr>
          <p:cNvSpPr/>
          <p:nvPr/>
        </p:nvSpPr>
        <p:spPr>
          <a:xfrm>
            <a:off x="960650" y="5291492"/>
            <a:ext cx="7467599" cy="1221051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Taken in 2022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-432782" y="2662263"/>
            <a:ext cx="9764667" cy="4317856"/>
          </a:xfrm>
          <a:prstGeom prst="rect">
            <a:avLst/>
          </a:prstGeom>
          <a:solidFill>
            <a:srgbClr val="0C1268">
              <a:alpha val="8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Real Jobs</a:t>
            </a:r>
          </a:p>
        </p:txBody>
      </p:sp>
    </p:spTree>
    <p:extLst>
      <p:ext uri="{BB962C8B-B14F-4D97-AF65-F5344CB8AC3E}">
        <p14:creationId xmlns:p14="http://schemas.microsoft.com/office/powerpoint/2010/main" val="132058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Why Large-scale?</a:t>
            </a:r>
          </a:p>
        </p:txBody>
      </p:sp>
    </p:spTree>
    <p:extLst>
      <p:ext uri="{BB962C8B-B14F-4D97-AF65-F5344CB8AC3E}">
        <p14:creationId xmlns:p14="http://schemas.microsoft.com/office/powerpoint/2010/main" val="158330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86A36D24-7EDF-D64C-81D8-D40684EA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19" y="279660"/>
            <a:ext cx="7387004" cy="629867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12658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Gill Sans Light"/>
                <a:cs typeface="Gill Sans Light"/>
              </a:rPr>
              <a:t>Model sizes (vision)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419978"/>
            <a:ext cx="556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b="1" dirty="0">
                <a:latin typeface="Gill Sans Light"/>
                <a:cs typeface="Gill Sans Light"/>
              </a:rPr>
              <a:t>Source</a:t>
            </a:r>
            <a:r>
              <a:rPr lang="en-US" dirty="0">
                <a:latin typeface="Gill Sans Light"/>
                <a:cs typeface="Gill Sans Light"/>
              </a:rPr>
              <a:t>: http://</a:t>
            </a:r>
            <a:r>
              <a:rPr lang="en-US" dirty="0" err="1">
                <a:latin typeface="Gill Sans Light"/>
                <a:cs typeface="Gill Sans Light"/>
              </a:rPr>
              <a:t>proceedings.mlr.press</a:t>
            </a:r>
            <a:r>
              <a:rPr lang="en-US" dirty="0">
                <a:latin typeface="Gill Sans Light"/>
                <a:cs typeface="Gill Sans Light"/>
              </a:rPr>
              <a:t>/v97/tan19a/tan19a.pdf]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00E55-8E6B-7847-A749-E35A288364F5}"/>
              </a:ext>
            </a:extLst>
          </p:cNvPr>
          <p:cNvSpPr/>
          <p:nvPr/>
        </p:nvSpPr>
        <p:spPr>
          <a:xfrm>
            <a:off x="5562035" y="910602"/>
            <a:ext cx="3175712" cy="438349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~0.5GB of parameters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1BE3BE-7D51-EE41-B3B4-63536C3E1D82}"/>
              </a:ext>
            </a:extLst>
          </p:cNvPr>
          <p:cNvSpPr/>
          <p:nvPr/>
        </p:nvSpPr>
        <p:spPr>
          <a:xfrm>
            <a:off x="-16196" y="1582631"/>
            <a:ext cx="9144000" cy="3925324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Gill Sans Light"/>
                <a:cs typeface="Gill Sans Light"/>
              </a:rPr>
              <a:t>Q: is 0.5GB that large to cause a bottleneck?</a:t>
            </a:r>
          </a:p>
          <a:p>
            <a:pPr algn="ctr"/>
            <a:endParaRPr lang="en-US" sz="4000" dirty="0">
              <a:latin typeface="Gill Sans Light"/>
              <a:cs typeface="Gill Sans Light"/>
            </a:endParaRPr>
          </a:p>
          <a:p>
            <a:pPr algn="ctr"/>
            <a:r>
              <a:rPr lang="en-US" sz="4000" dirty="0">
                <a:latin typeface="Gill Sans Light"/>
                <a:cs typeface="Gill Sans Light"/>
              </a:rPr>
              <a:t>A: When training we compute gradients on B data points = B*model size RAM required</a:t>
            </a:r>
          </a:p>
        </p:txBody>
      </p:sp>
    </p:spTree>
    <p:extLst>
      <p:ext uri="{BB962C8B-B14F-4D97-AF65-F5344CB8AC3E}">
        <p14:creationId xmlns:p14="http://schemas.microsoft.com/office/powerpoint/2010/main" val="261413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26878</TotalTime>
  <Words>1691</Words>
  <Application>Microsoft Macintosh PowerPoint</Application>
  <PresentationFormat>On-screen Show (4:3)</PresentationFormat>
  <Paragraphs>566</Paragraphs>
  <Slides>61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Courier</vt:lpstr>
      <vt:lpstr>Gill Sans Light</vt:lpstr>
      <vt:lpstr>Office Theme</vt:lpstr>
      <vt:lpstr>PowerPoint Presentation</vt:lpstr>
      <vt:lpstr>Intros</vt:lpstr>
      <vt:lpstr>Material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“regular” ML pipeline?</vt:lpstr>
      <vt:lpstr>What is a “regular” ML pipeline?</vt:lpstr>
      <vt:lpstr>What is a “regular” ML pipeline?</vt:lpstr>
      <vt:lpstr>PowerPoint Presentation</vt:lpstr>
      <vt:lpstr>What is a “regular” ML pipeline?</vt:lpstr>
      <vt:lpstr>What is a “regular” ML pipeline?</vt:lpstr>
      <vt:lpstr>What is a “regular” ML pipeline?</vt:lpstr>
      <vt:lpstr>What is a “regular” ML pipeline?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via Optimization </vt:lpstr>
      <vt:lpstr>The goal of  Training</vt:lpstr>
      <vt:lpstr>The goal of  Training</vt:lpstr>
      <vt:lpstr>The goal of  Training</vt:lpstr>
      <vt:lpstr>The goal of  Training</vt:lpstr>
      <vt:lpstr>The goal of  Training</vt:lpstr>
      <vt:lpstr>Training via Optimization </vt:lpstr>
      <vt:lpstr>Training via Optimization </vt:lpstr>
      <vt:lpstr>PowerPoint Presentation</vt:lpstr>
      <vt:lpstr>PowerPoint Presentation</vt:lpstr>
      <vt:lpstr>Solvability ≠ Scalability</vt:lpstr>
      <vt:lpstr>PowerPoint Presentation</vt:lpstr>
      <vt:lpstr>Performance Trade-off</vt:lpstr>
      <vt:lpstr>PowerPoint Presentation</vt:lpstr>
      <vt:lpstr>Moar!</vt:lpstr>
      <vt:lpstr>PowerPoint Presentation</vt:lpstr>
      <vt:lpstr>This course</vt:lpstr>
      <vt:lpstr>What will we cover?</vt:lpstr>
      <vt:lpstr>What we won’t cover</vt:lpstr>
      <vt:lpstr>Goals of this course</vt:lpstr>
      <vt:lpstr>PowerPoint Presentation</vt:lpstr>
      <vt:lpstr>PowerPoint Presentation</vt:lpstr>
      <vt:lpstr>Grading</vt:lpstr>
      <vt:lpstr>Grading</vt:lpstr>
      <vt:lpstr>Semester Project (60%)</vt:lpstr>
      <vt:lpstr>Homework (20%)</vt:lpstr>
      <vt:lpstr>Scribing (10%)</vt:lpstr>
      <vt:lpstr>Student Participation (10%)</vt:lpstr>
      <vt:lpstr>Grading</vt:lpstr>
      <vt:lpstr>Pre-Reqs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Dimitris Papailiopoulos</cp:lastModifiedBy>
  <cp:revision>2079</cp:revision>
  <cp:lastPrinted>2015-02-25T04:53:56Z</cp:lastPrinted>
  <dcterms:created xsi:type="dcterms:W3CDTF">2015-02-09T20:18:11Z</dcterms:created>
  <dcterms:modified xsi:type="dcterms:W3CDTF">2022-01-25T17:57:58Z</dcterms:modified>
</cp:coreProperties>
</file>